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 id="314" r:id="rId62"/>
    <p:sldId id="315" r:id="rId63"/>
    <p:sldId id="316" r:id="rId64"/>
    <p:sldId id="317" r:id="rId6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8997" autoAdjust="0"/>
    <p:restoredTop sz="94610"/>
  </p:normalViewPr>
  <p:slideViewPr>
    <p:cSldViewPr snapToGrid="0" snapToObjects="1">
      <p:cViewPr varScale="1">
        <p:scale>
          <a:sx n="102" d="100"/>
          <a:sy n="102" d="100"/>
        </p:scale>
        <p:origin x="150" y="3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8" Type="http://schemas.openxmlformats.org/officeDocument/2006/relationships/tableStyles" Target="tableStyles.xml"/><Relationship Id="rId67" Type="http://schemas.openxmlformats.org/officeDocument/2006/relationships/viewProps" Target="viewProps.xml"/><Relationship Id="rId66" Type="http://schemas.openxmlformats.org/officeDocument/2006/relationships/presProps" Target="presProps.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f97c0e00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对植物组织培养的条件掌握不牢</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2aac9beb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植物细胞的全能性</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db3e4563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植物组织培养的过程</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b2c0d184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植物体细胞杂交的过程</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4d277cc6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植物繁殖的新途径</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d7401e61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作物新品种的培育</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98bb45f3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细胞产物的工厂化生产</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f97c0e00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对植物组织培养的条件掌握不牢</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9e13888ed3ec664a45a4#tid=68f7475d7a4d3800093b18a0#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生物技术与工程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0" Type="http://schemas.openxmlformats.org/officeDocument/2006/relationships/theme" Target="../theme/theme1.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14.xml"/><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4.xml"/><Relationship Id="rId1" Type="http://schemas.openxmlformats.org/officeDocument/2006/relationships/image" Target="../media/image15.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5.xml"/><Relationship Id="rId2" Type="http://schemas.openxmlformats.org/officeDocument/2006/relationships/image" Target="../media/image17.png"/><Relationship Id="rId1" Type="http://schemas.openxmlformats.org/officeDocument/2006/relationships/image" Target="../media/image16.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5.xml"/><Relationship Id="rId1" Type="http://schemas.openxmlformats.org/officeDocument/2006/relationships/image" Target="../media/image18.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5.xml"/><Relationship Id="rId2" Type="http://schemas.openxmlformats.org/officeDocument/2006/relationships/image" Target="../media/image20.png"/><Relationship Id="rId1" Type="http://schemas.openxmlformats.org/officeDocument/2006/relationships/image" Target="../media/image19.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5.xml"/><Relationship Id="rId1"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5.xml"/><Relationship Id="rId1" Type="http://schemas.openxmlformats.org/officeDocument/2006/relationships/image" Target="../media/image22.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5.xml"/><Relationship Id="rId1" Type="http://schemas.openxmlformats.org/officeDocument/2006/relationships/image" Target="../media/image23.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5.xml"/><Relationship Id="rId2" Type="http://schemas.openxmlformats.org/officeDocument/2006/relationships/image" Target="../media/image25.png"/><Relationship Id="rId1" Type="http://schemas.openxmlformats.org/officeDocument/2006/relationships/image" Target="../media/image24.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19.xml"/><Relationship Id="rId2" Type="http://schemas.openxmlformats.org/officeDocument/2006/relationships/image" Target="../media/image27.png"/><Relationship Id="rId1" Type="http://schemas.openxmlformats.org/officeDocument/2006/relationships/image" Target="../media/image26.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9.xml"/><Relationship Id="rId1" Type="http://schemas.openxmlformats.org/officeDocument/2006/relationships/image" Target="../media/image28.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9.xml"/><Relationship Id="rId1" Type="http://schemas.openxmlformats.org/officeDocument/2006/relationships/image" Target="../media/image29.jpe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7.xml.rels><?xml version="1.0" encoding="UTF-8" standalone="yes"?>
<Relationships xmlns="http://schemas.openxmlformats.org/package/2006/relationships"><Relationship Id="rId7" Type="http://schemas.openxmlformats.org/officeDocument/2006/relationships/notesSlide" Target="../notesSlides/notesSlide27.xml"/><Relationship Id="rId6" Type="http://schemas.openxmlformats.org/officeDocument/2006/relationships/slideLayout" Target="../slideLayouts/slideLayout9.xml"/><Relationship Id="rId5" Type="http://schemas.openxmlformats.org/officeDocument/2006/relationships/image" Target="../media/image34.jpeg"/><Relationship Id="rId4" Type="http://schemas.openxmlformats.org/officeDocument/2006/relationships/image" Target="../media/image33.jpeg"/><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image" Target="../media/image30.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9.xml"/><Relationship Id="rId1" Type="http://schemas.openxmlformats.org/officeDocument/2006/relationships/image" Target="../media/image35.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9.xml"/><Relationship Id="rId1" Type="http://schemas.openxmlformats.org/officeDocument/2006/relationships/image" Target="../media/image36.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30.xml.rels><?xml version="1.0" encoding="UTF-8" standalone="yes"?>
<Relationships xmlns="http://schemas.openxmlformats.org/package/2006/relationships"><Relationship Id="rId6" Type="http://schemas.openxmlformats.org/officeDocument/2006/relationships/notesSlide" Target="../notesSlides/notesSlide30.xml"/><Relationship Id="rId5" Type="http://schemas.openxmlformats.org/officeDocument/2006/relationships/slideLayout" Target="../slideLayouts/slideLayout9.xml"/><Relationship Id="rId4" Type="http://schemas.openxmlformats.org/officeDocument/2006/relationships/image" Target="../media/image40.png"/><Relationship Id="rId3" Type="http://schemas.openxmlformats.org/officeDocument/2006/relationships/image" Target="../media/image39.png"/><Relationship Id="rId2" Type="http://schemas.openxmlformats.org/officeDocument/2006/relationships/image" Target="../media/image38.jpeg"/><Relationship Id="rId1" Type="http://schemas.openxmlformats.org/officeDocument/2006/relationships/image" Target="../media/image37.png"/></Relationships>
</file>

<file path=ppt/slides/_rels/slide31.xml.rels><?xml version="1.0" encoding="UTF-8" standalone="yes"?>
<Relationships xmlns="http://schemas.openxmlformats.org/package/2006/relationships"><Relationship Id="rId6" Type="http://schemas.openxmlformats.org/officeDocument/2006/relationships/notesSlide" Target="../notesSlides/notesSlide31.xml"/><Relationship Id="rId5" Type="http://schemas.openxmlformats.org/officeDocument/2006/relationships/slideLayout" Target="../slideLayouts/slideLayout9.xml"/><Relationship Id="rId4" Type="http://schemas.openxmlformats.org/officeDocument/2006/relationships/image" Target="../media/image44.png"/><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image" Target="../media/image41.jpeg"/></Relationships>
</file>

<file path=ppt/slides/_rels/slide32.xml.rels><?xml version="1.0" encoding="UTF-8" standalone="yes"?>
<Relationships xmlns="http://schemas.openxmlformats.org/package/2006/relationships"><Relationship Id="rId6" Type="http://schemas.openxmlformats.org/officeDocument/2006/relationships/notesSlide" Target="../notesSlides/notesSlide32.xml"/><Relationship Id="rId5" Type="http://schemas.openxmlformats.org/officeDocument/2006/relationships/slideLayout" Target="../slideLayouts/slideLayout9.xml"/><Relationship Id="rId4" Type="http://schemas.openxmlformats.org/officeDocument/2006/relationships/image" Target="../media/image48.png"/><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image" Target="../media/image45.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6.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6.xml"/><Relationship Id="rId1" Type="http://schemas.openxmlformats.org/officeDocument/2006/relationships/image" Target="../media/image49.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6.xml"/><Relationship Id="rId1" Type="http://schemas.openxmlformats.org/officeDocument/2006/relationships/image" Target="../media/image50.png"/></Relationships>
</file>

<file path=ppt/slides/_rels/slide41.xml.rels><?xml version="1.0" encoding="UTF-8" standalone="yes"?>
<Relationships xmlns="http://schemas.openxmlformats.org/package/2006/relationships"><Relationship Id="rId5" Type="http://schemas.openxmlformats.org/officeDocument/2006/relationships/notesSlide" Target="../notesSlides/notesSlide41.xml"/><Relationship Id="rId4" Type="http://schemas.openxmlformats.org/officeDocument/2006/relationships/slideLayout" Target="../slideLayouts/slideLayout17.xml"/><Relationship Id="rId3" Type="http://schemas.openxmlformats.org/officeDocument/2006/relationships/image" Target="../media/image53.png"/><Relationship Id="rId2" Type="http://schemas.openxmlformats.org/officeDocument/2006/relationships/image" Target="../media/image52.jpeg"/><Relationship Id="rId1" Type="http://schemas.openxmlformats.org/officeDocument/2006/relationships/image" Target="../media/image51.pn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7.xml"/><Relationship Id="rId1" Type="http://schemas.openxmlformats.org/officeDocument/2006/relationships/image" Target="../media/image54.png"/></Relationships>
</file>

<file path=ppt/slides/_rels/slide43.xml.rels><?xml version="1.0" encoding="UTF-8" standalone="yes"?>
<Relationships xmlns="http://schemas.openxmlformats.org/package/2006/relationships"><Relationship Id="rId4" Type="http://schemas.openxmlformats.org/officeDocument/2006/relationships/notesSlide" Target="../notesSlides/notesSlide43.xml"/><Relationship Id="rId3" Type="http://schemas.openxmlformats.org/officeDocument/2006/relationships/slideLayout" Target="../slideLayouts/slideLayout17.xml"/><Relationship Id="rId2" Type="http://schemas.openxmlformats.org/officeDocument/2006/relationships/image" Target="../media/image56.png"/><Relationship Id="rId1" Type="http://schemas.openxmlformats.org/officeDocument/2006/relationships/image" Target="../media/image55.jpe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17.xml"/><Relationship Id="rId1" Type="http://schemas.openxmlformats.org/officeDocument/2006/relationships/image" Target="../media/image57.png"/></Relationships>
</file>

<file path=ppt/slides/_rels/slide45.xml.rels><?xml version="1.0" encoding="UTF-8" standalone="yes"?>
<Relationships xmlns="http://schemas.openxmlformats.org/package/2006/relationships"><Relationship Id="rId5" Type="http://schemas.openxmlformats.org/officeDocument/2006/relationships/notesSlide" Target="../notesSlides/notesSlide45.xml"/><Relationship Id="rId4" Type="http://schemas.openxmlformats.org/officeDocument/2006/relationships/slideLayout" Target="../slideLayouts/slideLayout18.xml"/><Relationship Id="rId3" Type="http://schemas.openxmlformats.org/officeDocument/2006/relationships/image" Target="../media/image60.png"/><Relationship Id="rId2" Type="http://schemas.openxmlformats.org/officeDocument/2006/relationships/image" Target="../media/image59.jpeg"/><Relationship Id="rId1" Type="http://schemas.openxmlformats.org/officeDocument/2006/relationships/image" Target="../media/image58.pn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18.xml"/><Relationship Id="rId1" Type="http://schemas.openxmlformats.org/officeDocument/2006/relationships/image" Target="../media/image61.png"/></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18.xml"/><Relationship Id="rId1" Type="http://schemas.openxmlformats.org/officeDocument/2006/relationships/image" Target="../media/image62.jpe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8.xml"/></Relationships>
</file>

<file path=ppt/slides/_rels/slide49.xml.rels><?xml version="1.0" encoding="UTF-8" standalone="yes"?>
<Relationships xmlns="http://schemas.openxmlformats.org/package/2006/relationships"><Relationship Id="rId6" Type="http://schemas.openxmlformats.org/officeDocument/2006/relationships/notesSlide" Target="../notesSlides/notesSlide49.xml"/><Relationship Id="rId5" Type="http://schemas.openxmlformats.org/officeDocument/2006/relationships/slideLayout" Target="../slideLayouts/slideLayout18.xml"/><Relationship Id="rId4" Type="http://schemas.openxmlformats.org/officeDocument/2006/relationships/image" Target="../media/image66.png"/><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image" Target="../media/image63.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7" Type="http://schemas.openxmlformats.org/officeDocument/2006/relationships/notesSlide" Target="../notesSlides/notesSlide50.xml"/><Relationship Id="rId6" Type="http://schemas.openxmlformats.org/officeDocument/2006/relationships/slideLayout" Target="../slideLayouts/slideLayout18.xml"/><Relationship Id="rId5" Type="http://schemas.openxmlformats.org/officeDocument/2006/relationships/image" Target="../media/image71.png"/><Relationship Id="rId4" Type="http://schemas.openxmlformats.org/officeDocument/2006/relationships/image" Target="../media/image70.png"/><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image" Target="../media/image67.jpeg"/></Relationships>
</file>

<file path=ppt/slides/_rels/slide51.xml.rels><?xml version="1.0" encoding="UTF-8" standalone="yes"?>
<Relationships xmlns="http://schemas.openxmlformats.org/package/2006/relationships"><Relationship Id="rId4" Type="http://schemas.openxmlformats.org/officeDocument/2006/relationships/notesSlide" Target="../notesSlides/notesSlide51.xml"/><Relationship Id="rId3" Type="http://schemas.openxmlformats.org/officeDocument/2006/relationships/slideLayout" Target="../slideLayouts/slideLayout18.xml"/><Relationship Id="rId2" Type="http://schemas.openxmlformats.org/officeDocument/2006/relationships/image" Target="../media/image73.png"/><Relationship Id="rId1" Type="http://schemas.openxmlformats.org/officeDocument/2006/relationships/image" Target="../media/image72.pn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8.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54.xml.rels><?xml version="1.0" encoding="UTF-8" standalone="yes"?>
<Relationships xmlns="http://schemas.openxmlformats.org/package/2006/relationships"><Relationship Id="rId4" Type="http://schemas.openxmlformats.org/officeDocument/2006/relationships/notesSlide" Target="../notesSlides/notesSlide54.xml"/><Relationship Id="rId3" Type="http://schemas.openxmlformats.org/officeDocument/2006/relationships/slideLayout" Target="../slideLayouts/slideLayout9.xml"/><Relationship Id="rId2" Type="http://schemas.openxmlformats.org/officeDocument/2006/relationships/image" Target="../media/image75.png"/><Relationship Id="rId1" Type="http://schemas.openxmlformats.org/officeDocument/2006/relationships/image" Target="../media/image74.jpeg"/></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9.xml"/><Relationship Id="rId1" Type="http://schemas.openxmlformats.org/officeDocument/2006/relationships/image" Target="../media/image76.png"/></Relationships>
</file>

<file path=ppt/slides/_rels/slide56.xml.rels><?xml version="1.0" encoding="UTF-8" standalone="yes"?>
<Relationships xmlns="http://schemas.openxmlformats.org/package/2006/relationships"><Relationship Id="rId5" Type="http://schemas.openxmlformats.org/officeDocument/2006/relationships/notesSlide" Target="../notesSlides/notesSlide56.xml"/><Relationship Id="rId4" Type="http://schemas.openxmlformats.org/officeDocument/2006/relationships/slideLayout" Target="../slideLayouts/slideLayout9.xml"/><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image" Target="../media/image77.png"/></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9.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9.xml"/><Relationship Id="rId1" Type="http://schemas.openxmlformats.org/officeDocument/2006/relationships/image" Target="../media/image80.jpe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image" Target="../media/image9.png"/></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9.xml"/><Relationship Id="rId1" Type="http://schemas.openxmlformats.org/officeDocument/2006/relationships/image" Target="../media/image81.png"/></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9.xml"/><Relationship Id="rId1" Type="http://schemas.openxmlformats.org/officeDocument/2006/relationships/image" Target="../media/image82.png"/></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4.xml"/><Relationship Id="rId1" Type="http://schemas.openxmlformats.org/officeDocument/2006/relationships/image" Target="../media/image10.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4.xml"/><Relationship Id="rId1"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0_1#a47399ba8?vop=1&amp;pid=db3e4563e&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植物组织培养过程中，决定其生长发育方向的关键激素是生长素和细胞分裂素，A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外植体消毒时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，采用酒精消毒并用无菌水冲洗后，用次氯酸钠溶液再次消毒并冲洗，B正确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①脱分化形成愈伤组织，一般不需要光照，过程②再分化需要给予适宜光照，C错误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物组织培养快速繁殖甜叶菊植株依据的原理是植物细胞的全能性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11_1#e6b4c13a0?pid=db3e4563e&amp;color=0,0,0&amp;vtp=1&amp;bt=1&amp;bbb=1&amp;hb=1"/>
              <p:cNvSpPr/>
              <p:nvPr/>
            </p:nvSpPr>
            <p:spPr>
              <a:xfrm>
                <a:off x="722376" y="972000"/>
                <a:ext cx="10753344" cy="1230503"/>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[吉林长春东北师大附中2025高二期中]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东云系多肉植物的繁殖率和叶插率都较低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东云系多肉植物品种</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HBG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和阿姆斯特壮为实验材料进行植物组织培养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，探究外植体选取部位对东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云系多肉植物污染率和成活率的影响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，实验结果如表。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11_1#e6b4c13a0?pid=db3e4563e&amp;color=0,0,0&amp;vtp=1&amp;bt=1&amp;bbb=1&amp;hb=1"/>
              <p:cNvSpPr>
                <a:spLocks noRot="1" noChangeAspect="1" noMove="1" noResize="1" noEditPoints="1" noAdjustHandles="1" noChangeArrowheads="1" noChangeShapeType="1" noTextEdit="1"/>
              </p:cNvSpPr>
              <p:nvPr/>
            </p:nvSpPr>
            <p:spPr>
              <a:xfrm>
                <a:off x="722376" y="972000"/>
                <a:ext cx="10753344" cy="1230503"/>
              </a:xfrm>
              <a:prstGeom prst="rect">
                <a:avLst/>
              </a:prstGeom>
              <a:blipFill rotWithShape="1">
                <a:blip r:embed="rId1"/>
                <a:stretch>
                  <a:fillRect l="-4" t="-37" r="-1175" b="-3173"/>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12" name="QC_6_BD.11_2#e6b4c13a0?colgroup=4,17,17&amp;pid=db3e4563e&amp;color=0,0,0&amp;vtp=1&amp;bbb=1"/>
              <p:cNvGraphicFramePr>
                <a:graphicFrameLocks noGrp="1"/>
              </p:cNvGraphicFramePr>
              <p:nvPr/>
            </p:nvGraphicFramePr>
            <p:xfrm>
              <a:off x="722376" y="2326327"/>
              <a:ext cx="10689336" cy="2162429"/>
            </p:xfrm>
            <a:graphic>
              <a:graphicData uri="http://schemas.openxmlformats.org/drawingml/2006/table">
                <a:tbl>
                  <a:tblPr/>
                  <a:tblGrid>
                    <a:gridCol w="1289304"/>
                    <a:gridCol w="2350008"/>
                    <a:gridCol w="2350008"/>
                    <a:gridCol w="2350008"/>
                    <a:gridCol w="2350008"/>
                  </a:tblGrid>
                  <a:tr h="0">
                    <a:tc rowSpan="2">
                      <a:txBody>
                        <a:bodyPr/>
                        <a:lstStyle/>
                        <a:p>
                          <a:pPr algn="ctr" latinLnBrk="1" hangingPunct="0">
                            <a:lnSpc>
                              <a:spcPts val="33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污染率/%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gridSpan="2">
                      <a:txBody>
                        <a:bodyPr/>
                        <a:lstStyle/>
                        <a:p>
                          <a:pPr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成活率/%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r h="441706">
                    <a:tc vMerge="1">
                      <a:tcPr/>
                    </a:tc>
                    <a:tc>
                      <a:txBody>
                        <a:bodyPr/>
                        <a:lstStyle/>
                        <a:p>
                          <a:pPr algn="ctr" latinLnBrk="1" hangingPunct="0">
                            <a:lnSpc>
                              <a:spcPts val="3100"/>
                            </a:lnSpc>
                          </a:pPr>
                          <a14:m>
                            <m:oMath xmlns:m="http://schemas.openxmlformats.org/officeDocument/2006/math">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HBG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阿姆斯特壮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14:m>
                            <m:oMath xmlns:m="http://schemas.openxmlformats.org/officeDocument/2006/math">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HBG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阿姆斯特壮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6913">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56.67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26.67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6913">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嫩芽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23.33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46.46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53.33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6913">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花芽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13.33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56.67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2" name="QC_6_BD.11_2#e6b4c13a0?colgroup=4,17,17&amp;pid=db3e4563e&amp;color=0,0,0&amp;vtp=1&amp;bbb=1"/>
              <p:cNvGraphicFramePr>
                <a:graphicFrameLocks noGrp="1"/>
              </p:cNvGraphicFramePr>
              <p:nvPr/>
            </p:nvGraphicFramePr>
            <p:xfrm>
              <a:off x="722376" y="2326327"/>
              <a:ext cx="10689336" cy="2162429"/>
            </p:xfrm>
            <a:graphic>
              <a:graphicData uri="http://schemas.openxmlformats.org/drawingml/2006/table">
                <a:tbl>
                  <a:tblPr/>
                  <a:tblGrid>
                    <a:gridCol w="1289304"/>
                    <a:gridCol w="2350008"/>
                    <a:gridCol w="2350008"/>
                    <a:gridCol w="2350008"/>
                    <a:gridCol w="2350008"/>
                  </a:tblGrid>
                  <a:tr h="0">
                    <a:tc rowSpan="2">
                      <a:txBody>
                        <a:bodyPr/>
                        <a:lstStyle/>
                        <a:p>
                          <a:pPr algn="ctr" latinLnBrk="1" hangingPunct="0">
                            <a:lnSpc>
                              <a:spcPts val="33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污染率/%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gridSpan="2">
                      <a:txBody>
                        <a:bodyPr/>
                        <a:lstStyle/>
                        <a:p>
                          <a:pPr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成活率/%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r h="441960">
                    <a:tc vMerge="1">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阿姆斯特壮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阿姆斯特壮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6913">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56.67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26.67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6913">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嫩芽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23.33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46.46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53.33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6913">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花芽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13.33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56.67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6_AN.12_1#e6b4c13a0.bracket?pid=db3e4563e&amp;color=0,0,0&amp;vpa=4&amp;vtp=1"/>
          <p:cNvSpPr/>
          <p:nvPr/>
        </p:nvSpPr>
        <p:spPr>
          <a:xfrm>
            <a:off x="9050401" y="1822646"/>
            <a:ext cx="355600" cy="370459"/>
          </a:xfrm>
          <a:prstGeom prst="rect">
            <a:avLst/>
          </a:prstGeom>
          <a:noFill/>
        </p:spPr>
        <p:txBody>
          <a:bodyPr wrap="none" lIns="0" tIns="0" rIns="0" bIns="0" rtlCol="0" anchor="t"/>
          <a:lstStyle/>
          <a:p>
            <a:pPr algn="ctr"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5" name="QC_6_BD.11_3#e6b4c13a0.choices?pid=db3e4563e&amp;color=0,0,0&amp;vtp=1&amp;bbb=1"/>
              <p:cNvSpPr/>
              <p:nvPr/>
            </p:nvSpPr>
            <p:spPr>
              <a:xfrm>
                <a:off x="722376" y="4621598"/>
                <a:ext cx="10753344" cy="1675384"/>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A.实验所用叶片、嫩芽和花芽经过灭菌后才能进行培养</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HBG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叶片诱导形成愈伤组织需要用液体培养基</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.东云系多肉植物可能因为叶片污染率高导致叶插成活率低</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.由表可知东云系多肉植物进行植物组织培养时优选部位为叶片</a:t>
                </a:r>
                <a:endParaRPr lang="en-US" altLang="zh-CN" sz="2000" dirty="0"/>
              </a:p>
            </p:txBody>
          </p:sp>
        </mc:Choice>
        <mc:Fallback>
          <p:sp>
            <p:nvSpPr>
              <p:cNvPr id="5" name="QC_6_BD.11_3#e6b4c13a0.choices?pid=db3e4563e&amp;color=0,0,0&amp;vtp=1&amp;bbb=1"/>
              <p:cNvSpPr>
                <a:spLocks noRot="1" noChangeAspect="1" noMove="1" noResize="1" noEditPoints="1" noAdjustHandles="1" noChangeArrowheads="1" noChangeShapeType="1" noTextEdit="1"/>
              </p:cNvSpPr>
              <p:nvPr/>
            </p:nvSpPr>
            <p:spPr>
              <a:xfrm>
                <a:off x="722376" y="4621598"/>
                <a:ext cx="10753344" cy="1675384"/>
              </a:xfrm>
              <a:prstGeom prst="rect">
                <a:avLst/>
              </a:prstGeom>
              <a:blipFill rotWithShape="1">
                <a:blip r:embed="rId3"/>
                <a:stretch>
                  <a:fillRect l="-4" t="-4" b="-23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13_1#e6b4c13a0?vop=1&amp;pid=db3e4563e&amp;color=0,0,0&amp;mp=1&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p:txBody>
      </p:sp>
      <p:pic>
        <p:nvPicPr>
          <p:cNvPr id="3" name="QC_6_EX.13_2#e6b4c13a0?vop=1&amp;pid=db3e4563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559639" y="1513528"/>
            <a:ext cx="5069675" cy="46797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4_1#e6b4c13a0?vop=1&amp;pid=db3e4563e&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实验所用叶片、嫩芽和花芽等外植体需要经过消毒后才能进行培养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，灭菌采取强烈的理化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方法会损伤外植体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，A错误；诱导愈伤组织形成通常使用固体培养基，B错误。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5_1#d88b735a7?pid=b2c0d184e&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[广西柳州2025高二期末]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华中农业大学柑橘团队用甜橙与枳进行体细胞杂交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，培养出抗黄龙病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且对嫁接接穗具有亲和力的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“华柑2号”新品种，培育流程如图所示。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16_1#d88b735a7.bracket?pid=b2c0d184e&amp;color=0,0,0&amp;vpa=5&amp;vtp=1"/>
          <p:cNvSpPr/>
          <p:nvPr/>
        </p:nvSpPr>
        <p:spPr>
          <a:xfrm>
            <a:off x="10710926"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6_BD.15_2#d88b735a7?pid=b2c0d184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685032" y="1951678"/>
            <a:ext cx="4828032" cy="128016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6_BD.15_3#d88b735a7.choices?pid=b2c0d184e&amp;color=0,0,0&amp;vtp=1&amp;bbb=1"/>
              <p:cNvSpPr/>
              <p:nvPr/>
            </p:nvSpPr>
            <p:spPr>
              <a:xfrm>
                <a:off x="722376" y="3361378"/>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A.过程①使用纤维素酶和果胶酶处理后，将原生质体放入蒸馏水中备用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.过程②获得杂种细胞，利用了植物细胞全能性和细胞膜具有一定的流动性的原理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.过程②常采用电融合法、离心法、</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PEG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融合法等物理法诱导原生质体A、B融合</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.过程③筛选新品种时需对杂种植物进行嫁接接穗并接种黄龙病病原体</a:t>
                </a:r>
                <a:endParaRPr lang="en-US" altLang="zh-CN" sz="2000" dirty="0"/>
              </a:p>
            </p:txBody>
          </p:sp>
        </mc:Choice>
        <mc:Fallback>
          <p:sp>
            <p:nvSpPr>
              <p:cNvPr id="5" name="QC_6_BD.15_3#d88b735a7.choices?pid=b2c0d184e&amp;color=0,0,0&amp;vtp=1&amp;bbb=1"/>
              <p:cNvSpPr>
                <a:spLocks noRot="1" noChangeAspect="1" noMove="1" noResize="1" noEditPoints="1" noAdjustHandles="1" noChangeArrowheads="1" noChangeShapeType="1" noTextEdit="1"/>
              </p:cNvSpPr>
              <p:nvPr/>
            </p:nvSpPr>
            <p:spPr>
              <a:xfrm>
                <a:off x="722376" y="3361378"/>
                <a:ext cx="10753344" cy="1796034"/>
              </a:xfrm>
              <a:prstGeom prst="rect">
                <a:avLst/>
              </a:prstGeom>
              <a:blipFill rotWithShape="1">
                <a:blip r:embed="rId2"/>
                <a:stretch>
                  <a:fillRect l="-4" t="-18" b="-25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17_1#d88b735a7?vop=1&amp;pid=b2c0d184e&amp;color=0,0,0&amp;vtp=1&amp;bt=1&amp;bbb=1&amp;hb=1"/>
              <p:cNvSpPr/>
              <p:nvPr/>
            </p:nvSpPr>
            <p:spPr>
              <a:xfrm>
                <a:off x="722376" y="972000"/>
                <a:ext cx="10753344" cy="1796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过程①用纤维素酶和果胶酶去除细胞壁获得的原生质体应放在等渗溶液中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，放在蒸馏水中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会使原生质体吸水涨破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，A错误；过程②是原生质体融合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，利用了细胞膜具有一定的流动性的原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，但不能体现植物细胞的全能性，B错误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PEG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融合法属于化学法，C错误；过程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③筛选抗黄龙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病且对嫁接接穗有亲和力的品种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，需对杂种植物进行嫁接接穗并接种黄龙病病原体，D正确。</a:t>
                </a:r>
                <a:endParaRPr lang="en-US" altLang="zh-CN" sz="2200" dirty="0"/>
              </a:p>
            </p:txBody>
          </p:sp>
        </mc:Choice>
        <mc:Fallback>
          <p:sp>
            <p:nvSpPr>
              <p:cNvPr id="2" name="QC_6_AS.17_1#d88b735a7?vop=1&amp;pid=b2c0d184e&amp;color=0,0,0&amp;vtp=1&amp;bt=1&amp;bbb=1&amp;hb=1"/>
              <p:cNvSpPr>
                <a:spLocks noRot="1" noChangeAspect="1" noMove="1" noResize="1" noEditPoints="1" noAdjustHandles="1" noChangeArrowheads="1" noChangeShapeType="1" noTextEdit="1"/>
              </p:cNvSpPr>
              <p:nvPr/>
            </p:nvSpPr>
            <p:spPr>
              <a:xfrm>
                <a:off x="722376" y="972000"/>
                <a:ext cx="10753344" cy="1796034"/>
              </a:xfrm>
              <a:prstGeom prst="rect">
                <a:avLst/>
              </a:prstGeom>
              <a:blipFill rotWithShape="1">
                <a:blip r:embed="rId1"/>
                <a:stretch>
                  <a:fillRect l="-4" t="-25" r="-756"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8_1#e36a4ccdc?pid=b2c0d184e&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[云南保山2024高二期末]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紫花苜蓿是一种豆科牧草，富含植物蛋白，家畜采食后会鼓胀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；百脉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根富含单宁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，单宁可与植物蛋白结合，家畜采食后不引起鼓胀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。如图表示培养兼具二者优点的杂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种植株的流程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19_1#e36a4ccdc.bracket?pid=b2c0d184e&amp;color=0,0,0&amp;vpa=6&amp;vtp=1"/>
          <p:cNvSpPr/>
          <p:nvPr/>
        </p:nvSpPr>
        <p:spPr>
          <a:xfrm>
            <a:off x="5240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6_BD.18_2#e36a4ccdc?pid=b2c0d184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456432" y="2408877"/>
            <a:ext cx="5285232" cy="139903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6_BD.18_3#e36a4ccdc.choices?pid=b2c0d184e&amp;color=0,0,0&amp;vtp=1&amp;bbb=1"/>
              <p:cNvSpPr/>
              <p:nvPr/>
            </p:nvSpPr>
            <p:spPr>
              <a:xfrm>
                <a:off x="722376" y="39455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A.该技术可以克服二者远缘杂交不亲和的障碍，获得不引起鼓胀的牧草</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.利用显微镜观察杂种细胞染色体的形态和数目，不能判断杂种细胞的融合类型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.获得的杂种植株的染色体数为28条，联会紊乱不能产生正常配子</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.过程③会导致不同细胞的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相同，蛋白质不同</a:t>
                </a:r>
                <a:endParaRPr lang="en-US" altLang="zh-CN" sz="2000" dirty="0"/>
              </a:p>
            </p:txBody>
          </p:sp>
        </mc:Choice>
        <mc:Fallback>
          <p:sp>
            <p:nvSpPr>
              <p:cNvPr id="5" name="QC_6_BD.18_3#e36a4ccdc.choices?pid=b2c0d184e&amp;color=0,0,0&amp;vtp=1&amp;bbb=1"/>
              <p:cNvSpPr>
                <a:spLocks noRot="1" noChangeAspect="1" noMove="1" noResize="1" noEditPoints="1" noAdjustHandles="1" noChangeArrowheads="1" noChangeShapeType="1" noTextEdit="1"/>
              </p:cNvSpPr>
              <p:nvPr/>
            </p:nvSpPr>
            <p:spPr>
              <a:xfrm>
                <a:off x="722376" y="3945577"/>
                <a:ext cx="10753344" cy="1796034"/>
              </a:xfrm>
              <a:prstGeom prst="rect">
                <a:avLst/>
              </a:prstGeom>
              <a:blipFill rotWithShape="1">
                <a:blip r:embed="rId2"/>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20_1#e36a4ccdc?vop=1&amp;pid=b2c0d184e&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P38练习与应</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用“概念检测”</a:t>
                </a:r>
                <a14:m>
                  <m:oMath xmlns:m="http://schemas.openxmlformats.org/officeDocument/2006/math">
                    <m:r>
                      <m:rPr>
                        <m:sty m:val="p"/>
                      </m:rP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spc="-5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的变式题，本题将教材中的两种植物给予新的情境</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时结合两种植物体细胞的染色体数</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，综合考查了植物体细胞杂交技术的相关知识，试题难度加大。</a:t>
                </a:r>
                <a:endParaRPr lang="en-US" altLang="zh-CN" sz="2000" spc="-50" dirty="0"/>
              </a:p>
            </p:txBody>
          </p:sp>
        </mc:Choice>
        <mc:Fallback>
          <p:sp>
            <p:nvSpPr>
              <p:cNvPr id="2" name="QC_6_EX.20_1#e36a4ccdc?vop=1&amp;pid=b2c0d184e&amp;color=0,0,0&amp;vtp=1&amp;bt=1&amp;bbb=1&amp;hb=1"/>
              <p:cNvSpPr>
                <a:spLocks noRot="1" noChangeAspect="1" noMove="1" noResize="1" noEditPoints="1" noAdjustHandles="1" noChangeArrowheads="1" noChangeShapeType="1" noTextEdit="1"/>
              </p:cNvSpPr>
              <p:nvPr/>
            </p:nvSpPr>
            <p:spPr>
              <a:xfrm>
                <a:off x="722376" y="972000"/>
                <a:ext cx="10753344" cy="1326134"/>
              </a:xfrm>
              <a:prstGeom prst="rect">
                <a:avLst/>
              </a:prstGeom>
              <a:blipFill rotWithShape="1">
                <a:blip r:embed="rId1"/>
                <a:stretch>
                  <a:fillRect l="-4" t="-34" r="-655" b="-339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21_1#e36a4ccdc?vop=1&amp;pid=b2c0d184e&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植物体细胞杂交是将不同来源的植物体细胞在一定条件下融合成杂种细胞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，并把杂种细胞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培育成新植物体的技术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，该技术可以克服二者远缘杂交不亲和的障碍，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获得不引起鼓胀的牧草，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正确；利用显微镜观察杂种细胞染色体的形态和数目，能判断杂种细胞的融合类型，B错误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得的杂种植株的染色体数为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28条，是异源四倍体，理论上能够正常联会产生配子，C错误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（再分化）由于基因的选择性表达，同一个体不同细胞中核</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相同，但</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和蛋白质不完全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6_AS.21_1#e36a4ccdc?vop=1&amp;pid=b2c0d184e&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1181"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22_1#7848d2f31?pid=b2c0d184e&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[河南南阳2024高二联考]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如图为科学家利用番茄叶细胞和马铃薯叶细胞杂交培育“番茄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铃薯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”植株的过程，回答下列问题。</a:t>
            </a:r>
            <a:endParaRPr lang="en-US" altLang="zh-CN" sz="2000" dirty="0"/>
          </a:p>
        </p:txBody>
      </p:sp>
      <p:pic>
        <p:nvPicPr>
          <p:cNvPr id="3" name="QO_6_BD.22_2#7848d2f31?pid=b2c0d184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456432" y="1961203"/>
            <a:ext cx="5276088" cy="1536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7_BD.23_1#fb2994bdd?pid=7848d2f31&amp;color=0,0,0&amp;vtp=1&amp;bbb=1&amp;hb=1"/>
          <p:cNvSpPr/>
          <p:nvPr/>
        </p:nvSpPr>
        <p:spPr>
          <a:xfrm>
            <a:off x="722376" y="3624903"/>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（1）培育“番茄—马铃薯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”杂种植株依据的生物学原理包括</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此过程用到的植物细胞工程的基本技术是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B_7_AN.24_1#fb2994bdd.blank?pid=7848d2f31&amp;color=0,0,0&amp;vpa=7&amp;vtp=1&amp;bbb=1&amp;hb=1"/>
          <p:cNvSpPr/>
          <p:nvPr/>
        </p:nvSpPr>
        <p:spPr>
          <a:xfrm>
            <a:off x="722377" y="3586803"/>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细胞膜的流动性和植物细胞的全</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能性</a:t>
            </a:r>
            <a:endParaRPr lang="en-US" altLang="zh-CN" sz="2000" dirty="0"/>
          </a:p>
        </p:txBody>
      </p:sp>
      <p:sp>
        <p:nvSpPr>
          <p:cNvPr id="6" name="QB_7_AN.25_1#fb2994bdd.blank?pid=7848d2f31&amp;color=0,0,0&amp;vpa=8&amp;vtp=1&amp;bbb=1"/>
          <p:cNvSpPr/>
          <p:nvPr/>
        </p:nvSpPr>
        <p:spPr>
          <a:xfrm>
            <a:off x="5303901" y="4482153"/>
            <a:ext cx="247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植物体细胞杂交技术</a:t>
            </a:r>
            <a:endParaRPr lang="en-US" altLang="zh-CN" sz="2000" dirty="0"/>
          </a:p>
        </p:txBody>
      </p:sp>
      <p:sp>
        <p:nvSpPr>
          <p:cNvPr id="7" name="QB_7_AS.26_1#fb2994bdd?vop=1&amp;pid=7848d2f31&amp;color=0,0,0&amp;vtp=1&amp;bbb=1&amp;hb=1"/>
          <p:cNvSpPr/>
          <p:nvPr/>
        </p:nvSpPr>
        <p:spPr>
          <a:xfrm>
            <a:off x="722376" y="502457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培育“番茄—马铃薯”杂种植株利用了植物体细胞杂交技术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，将两种植物细胞融合成杂种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，并把杂种细胞培育成杂种植株，依据的生物学原理是细胞膜的流动性和植物细胞的全能性。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500"/>
                                        <p:tgtEl>
                                          <p:spTgt spid="5">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
                                            <p:bg/>
                                          </p:spTgt>
                                        </p:tgtEl>
                                        <p:attrNameLst>
                                          <p:attrName>style.visibility</p:attrName>
                                        </p:attrNameLst>
                                      </p:cBhvr>
                                      <p:to>
                                        <p:strVal val="visible"/>
                                      </p:to>
                                    </p:set>
                                    <p:animEffect transition="in" filter="fade">
                                      <p:cBhvr>
                                        <p:cTn id="18" dur="500"/>
                                        <p:tgtEl>
                                          <p:spTgt spid="6">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Effect transition="in" filter="fade">
                                      <p:cBhvr>
                                        <p:cTn id="21" dur="500"/>
                                        <p:tgtEl>
                                          <p:spTgt spid="6">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fade">
                                      <p:cBhvr>
                                        <p:cTn id="26" dur="500"/>
                                        <p:tgtEl>
                                          <p:spTgt spid="7">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1" end="1"/>
                                            </p:txEl>
                                          </p:spTgt>
                                        </p:tgtEl>
                                        <p:attrNameLst>
                                          <p:attrName>style.visibility</p:attrName>
                                        </p:attrNameLst>
                                      </p:cBhvr>
                                      <p:to>
                                        <p:strVal val="visible"/>
                                      </p:to>
                                    </p:set>
                                    <p:animEffect transition="in" filter="fade">
                                      <p:cBhvr>
                                        <p:cTn id="32"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3f783d3f2.fixed?pid=a2ef53645&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2#3f783d3f2.fixed?pid=a2ef53645&amp;color=255,255,255&amp;vtp=1&amp;bbb=1"/>
          <p:cNvSpPr/>
          <p:nvPr/>
        </p:nvSpPr>
        <p:spPr>
          <a:xfrm>
            <a:off x="0" y="3712464"/>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植物细胞工程</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27_1#1ad18759e?pid=7848d2f31&amp;color=0,0,0&amp;vtp=1&amp;bt=1&amp;bbb=1&amp;hb=1"/>
          <p:cNvSpPr/>
          <p:nvPr/>
        </p:nvSpPr>
        <p:spPr>
          <a:xfrm>
            <a:off x="722376" y="969264"/>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①使用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填方法）去除细胞壁，从而获得原生质体。过程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②可以使原生质体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融合的化学法包括</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写出2个即可）等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，原生质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体融合完成的标志是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
        <p:nvSpPr>
          <p:cNvPr id="3" name="QB_7_AN.28_1#1ad18759e.blank?pid=7848d2f31&amp;color=0,0,0&amp;vpa=9&amp;vtp=1&amp;bbb=1"/>
          <p:cNvSpPr/>
          <p:nvPr/>
        </p:nvSpPr>
        <p:spPr>
          <a:xfrm>
            <a:off x="2659126" y="931164"/>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酶解法</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4" name="QB_7_AN.29_1#1ad18759e.blank?pid=7848d2f31&amp;color=0,0,0&amp;vpa=10&amp;vtp=1&amp;bbb=1"/>
              <p:cNvSpPr/>
              <p:nvPr/>
            </p:nvSpPr>
            <p:spPr>
              <a:xfrm>
                <a:off x="2738501" y="1465516"/>
                <a:ext cx="5317554" cy="302959"/>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聚乙二醇</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𝐏𝐄𝐆</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融合法、高</a:t>
                </a:r>
                <a14:m>
                  <m:oMath xmlns:m="http://schemas.openxmlformats.org/officeDocument/2006/math">
                    <m:sSup>
                      <m:sSup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𝐂𝐚</m:t>
                        </m:r>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up>
                    </m:sSup>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高</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𝐩𝐇</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融合法</a:t>
                </a:r>
                <a:endParaRPr lang="en-US" altLang="zh-CN" sz="2000" dirty="0">
                  <a:solidFill>
                    <a:srgbClr val="00B050"/>
                  </a:solidFill>
                </a:endParaRPr>
              </a:p>
            </p:txBody>
          </p:sp>
        </mc:Choice>
        <mc:Fallback>
          <p:sp>
            <p:nvSpPr>
              <p:cNvPr id="4" name="QB_7_AN.29_1#1ad18759e.blank?pid=7848d2f31&amp;color=0,0,0&amp;vpa=10&amp;vtp=1&amp;bbb=1"/>
              <p:cNvSpPr>
                <a:spLocks noRot="1" noChangeAspect="1" noMove="1" noResize="1" noEditPoints="1" noAdjustHandles="1" noChangeArrowheads="1" noChangeShapeType="1" noTextEdit="1"/>
              </p:cNvSpPr>
              <p:nvPr/>
            </p:nvSpPr>
            <p:spPr>
              <a:xfrm>
                <a:off x="2738501" y="1465516"/>
                <a:ext cx="5317554" cy="302959"/>
              </a:xfrm>
              <a:prstGeom prst="rect">
                <a:avLst/>
              </a:prstGeom>
              <a:blipFill rotWithShape="1">
                <a:blip r:embed="rId1"/>
                <a:stretch>
                  <a:fillRect l="-7" t="-6267" r="8" b="-4611"/>
                </a:stretch>
              </a:blipFill>
            </p:spPr>
            <p:txBody>
              <a:bodyPr/>
              <a:lstStyle/>
              <a:p>
                <a:r>
                  <a:rPr lang="zh-CN" altLang="en-US">
                    <a:noFill/>
                  </a:rPr>
                  <a:t> </a:t>
                </a:r>
              </a:p>
            </p:txBody>
          </p:sp>
        </mc:Fallback>
      </mc:AlternateContent>
      <p:sp>
        <p:nvSpPr>
          <p:cNvPr id="5" name="QB_7_AN.30_1#1ad18759e.blank?pid=7848d2f31&amp;color=0,0,0&amp;vpa=11&amp;vtp=1&amp;bbb=1"/>
          <p:cNvSpPr/>
          <p:nvPr/>
        </p:nvSpPr>
        <p:spPr>
          <a:xfrm>
            <a:off x="3017901" y="1826514"/>
            <a:ext cx="2724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杂种细胞再生出细胞壁</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7_AS.31_1#1ad18759e?vop=1&amp;pid=7848d2f31&amp;color=0,0,0&amp;vtp=1&amp;bbb=1&amp;hb=1"/>
              <p:cNvSpPr/>
              <p:nvPr/>
            </p:nvSpPr>
            <p:spPr>
              <a:xfrm>
                <a:off x="722376" y="2377567"/>
                <a:ext cx="10753344" cy="1796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过程①为去壁，该过程需要采用酶解法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，即用纤维素酶和果胶酶去除细胞壁获得植物原生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。人工诱导原生质体融合的方法有物理法和化学法，物理法包括电融合法、离心法等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法包括聚乙二醇</a:t>
                </a:r>
                <a14:m>
                  <m:oMath xmlns:m="http://schemas.openxmlformats.org/officeDocument/2006/math">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PEG</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融合法、高</a:t>
                </a:r>
                <a14:m>
                  <m:oMath xmlns:m="http://schemas.openxmlformats.org/officeDocument/2006/math">
                    <m:sSup>
                      <m:sSupPr>
                        <m:ctrlPr>
                          <a:rPr lang="en-US" altLang="zh-CN" sz="22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Ca</m:t>
                        </m:r>
                      </m:e>
                      <m:sup>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p>
                    </m:sSup>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融合法等。当杂种细胞再生出细胞壁时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，意味着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原生质体融合已经完成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6" name="QB_7_AS.31_1#1ad18759e?vop=1&amp;pid=7848d2f31&amp;color=0,0,0&amp;vtp=1&amp;bbb=1&amp;hb=1"/>
              <p:cNvSpPr>
                <a:spLocks noRot="1" noChangeAspect="1" noMove="1" noResize="1" noEditPoints="1" noAdjustHandles="1" noChangeArrowheads="1" noChangeShapeType="1" noTextEdit="1"/>
              </p:cNvSpPr>
              <p:nvPr/>
            </p:nvSpPr>
            <p:spPr>
              <a:xfrm>
                <a:off x="722376" y="2377567"/>
                <a:ext cx="10753344" cy="1796034"/>
              </a:xfrm>
              <a:prstGeom prst="rect">
                <a:avLst/>
              </a:prstGeom>
              <a:blipFill rotWithShape="1">
                <a:blip r:embed="rId2"/>
                <a:stretch>
                  <a:fillRect l="-4" t="-7" r="-402"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Effect transition="in" filter="fade">
                                      <p:cBhvr>
                                        <p:cTn id="43"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2_1#ebefc9704?pid=7848d2f31&amp;color=0,0,0&amp;vtp=1&amp;bt=1&amp;bbb=1&amp;hb=1"/>
          <p:cNvSpPr/>
          <p:nvPr/>
        </p:nvSpPr>
        <p:spPr>
          <a:xfrm>
            <a:off x="722376" y="969264"/>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（3）从过程④到过程⑤需要更换新的培养基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与过程④相比，过程⑤需要提供光照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7_AN.33_1#ebefc9704.blank?pid=7848d2f31&amp;color=0,0,0&amp;vpa=12&amp;vtp=1&amp;bbb=1&amp;hb=1"/>
          <p:cNvSpPr/>
          <p:nvPr/>
        </p:nvSpPr>
        <p:spPr>
          <a:xfrm>
            <a:off x="722377" y="93116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脱分化诱导形成愈伤组织和愈伤组织再分</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化形成幼苗所需的生长素和细胞分裂素的比例不同</a:t>
            </a:r>
            <a:endParaRPr lang="en-US" altLang="zh-CN" sz="2000" dirty="0"/>
          </a:p>
        </p:txBody>
      </p:sp>
      <p:sp>
        <p:nvSpPr>
          <p:cNvPr id="4" name="QB_7_AN.34_1#ebefc9704.blank?pid=7848d2f31&amp;color=0,0,0&amp;vpa=13&amp;vtp=1&amp;bbb=1"/>
          <p:cNvSpPr/>
          <p:nvPr/>
        </p:nvSpPr>
        <p:spPr>
          <a:xfrm>
            <a:off x="1239901" y="1826514"/>
            <a:ext cx="704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再分化产生幼苗的过程需要长芽，芽中叶绿素的合成需要光照</a:t>
            </a:r>
            <a:endParaRPr lang="en-US" altLang="zh-CN" sz="2000" dirty="0"/>
          </a:p>
        </p:txBody>
      </p:sp>
      <p:sp>
        <p:nvSpPr>
          <p:cNvPr id="5" name="QB_7_AS.35_1#ebefc9704?vop=1&amp;pid=7848d2f31&amp;color=0,0,0&amp;vtp=1&amp;bbb=1&amp;hb=1"/>
          <p:cNvSpPr/>
          <p:nvPr/>
        </p:nvSpPr>
        <p:spPr>
          <a:xfrm>
            <a:off x="722376" y="2377567"/>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过程④为脱分化，表示将杂种细胞培育成愈伤组织的过程；过程⑤为再分化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，表示将愈伤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组织培育成胚状体进而培育成幼苗的过程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。从脱分化到再分化需要更换新的培养基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，因为脱分化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诱导形成愈伤组织和愈伤组织再分化形成幼苗所需的生长素和细胞分裂素的比例不同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与过程④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脱分化）相比，过程⑤（再分化）需要提供光照，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这是因为再分化产生幼苗的过程需要长芽，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芽中叶绿素的合成需要光照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fade">
                                      <p:cBhvr>
                                        <p:cTn id="35" dur="500"/>
                                        <p:tgtEl>
                                          <p:spTgt spid="5">
                                            <p:txEl>
                                              <p:pRg st="2" end="2"/>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3" end="3"/>
                                            </p:txEl>
                                          </p:spTgt>
                                        </p:tgtEl>
                                        <p:attrNameLst>
                                          <p:attrName>style.visibility</p:attrName>
                                        </p:attrNameLst>
                                      </p:cBhvr>
                                      <p:to>
                                        <p:strVal val="visible"/>
                                      </p:to>
                                    </p:set>
                                    <p:animEffect transition="in" filter="fade">
                                      <p:cBhvr>
                                        <p:cTn id="38" dur="500"/>
                                        <p:tgtEl>
                                          <p:spTgt spid="5">
                                            <p:txEl>
                                              <p:pRg st="3" end="3"/>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
                                            <p:txEl>
                                              <p:pRg st="4" end="4"/>
                                            </p:txEl>
                                          </p:spTgt>
                                        </p:tgtEl>
                                        <p:attrNameLst>
                                          <p:attrName>style.visibility</p:attrName>
                                        </p:attrNameLst>
                                      </p:cBhvr>
                                      <p:to>
                                        <p:strVal val="visible"/>
                                      </p:to>
                                    </p:set>
                                    <p:animEffect transition="in" filter="fade">
                                      <p:cBhvr>
                                        <p:cTn id="41"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6_1#7610c7398?pid=7848d2f31&amp;color=0,0,0&amp;vtp=1&amp;bt=1&amp;bbb=1&amp;h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）上述过程能打破不同物种间生殖隔离的原因是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7_AN.37_1#7610c7398.blank?pid=7848d2f31&amp;color=0,0,0&amp;vpa=14&amp;vtp=1&amp;bbb=1&amp;hb=1"/>
          <p:cNvSpPr/>
          <p:nvPr/>
        </p:nvSpPr>
        <p:spPr>
          <a:xfrm>
            <a:off x="722377" y="93116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植物体细胞杂交技术能够将不同物种的遗传</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物质组合到同一个体中</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，实现不同物种间的基因交流</a:t>
            </a:r>
            <a:endParaRPr lang="en-US" altLang="zh-CN" sz="2000" dirty="0"/>
          </a:p>
        </p:txBody>
      </p:sp>
      <p:sp>
        <p:nvSpPr>
          <p:cNvPr id="4" name="QB_7_AS.38_1#7610c7398?vop=1&amp;pid=7848d2f31&amp;color=0,0,0&amp;vtp=1&amp;bbb=1&amp;hb=1"/>
          <p:cNvSpPr/>
          <p:nvPr/>
        </p:nvSpPr>
        <p:spPr>
          <a:xfrm>
            <a:off x="722376" y="192036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植物体细胞杂交技术能够通过细胞融合技术将不同物种的遗传物质组合到同一个体中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现不同物种间的基因交流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，故能打破不同物种间的生殖隔离，实现远缘杂交。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9_1#3e82ecd2a?pid=f97c0e00a&amp;color=0,0,0&amp;vtp=1&amp;bt=1&amp;bbb=1"/>
          <p:cNvSpPr/>
          <p:nvPr/>
        </p:nvSpPr>
        <p:spPr>
          <a:xfrm>
            <a:off x="722376" y="969264"/>
            <a:ext cx="10920413"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[福建厦门一中2025高二月考]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某植物组织培养的最佳激素配比如表。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24" name="QC_7_BD.39_2#3e82ecd2a?colgroup=11,14,14&amp;pid=f97c0e00a&amp;color=0,0,0&amp;vtp=1&amp;bbb=1"/>
              <p:cNvGraphicFramePr>
                <a:graphicFrameLocks noGrp="1"/>
              </p:cNvGraphicFramePr>
              <p:nvPr/>
            </p:nvGraphicFramePr>
            <p:xfrm>
              <a:off x="722376" y="1511300"/>
              <a:ext cx="10707624" cy="1700149"/>
            </p:xfrm>
            <a:graphic>
              <a:graphicData uri="http://schemas.openxmlformats.org/drawingml/2006/table">
                <a:tbl>
                  <a:tblPr/>
                  <a:tblGrid>
                    <a:gridCol w="3209544"/>
                    <a:gridCol w="3749040"/>
                    <a:gridCol w="3749040"/>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组织培养阶段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细胞分裂素浓度</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𝜇</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mol</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生长素浓度</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𝜇</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mol</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Ⅰ——诱导形成愈伤组织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e>
                                <m:sub>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Ⅱ——诱导生芽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e>
                                <m:sub>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Ⅲ——诱导生根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e>
                                <m:sub>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e>
                                <m:sub>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4" name="QC_7_BD.39_2#3e82ecd2a?colgroup=11,14,14&amp;pid=f97c0e00a&amp;color=0,0,0&amp;vtp=1&amp;bbb=1"/>
              <p:cNvGraphicFramePr>
                <a:graphicFrameLocks noGrp="1"/>
              </p:cNvGraphicFramePr>
              <p:nvPr/>
            </p:nvGraphicFramePr>
            <p:xfrm>
              <a:off x="722376" y="1511300"/>
              <a:ext cx="10707624" cy="1700149"/>
            </p:xfrm>
            <a:graphic>
              <a:graphicData uri="http://schemas.openxmlformats.org/drawingml/2006/table">
                <a:tbl>
                  <a:tblPr/>
                  <a:tblGrid>
                    <a:gridCol w="3209544"/>
                    <a:gridCol w="3749040"/>
                    <a:gridCol w="3749040"/>
                  </a:tblGrid>
                  <a:tr h="421005">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组织培养阶段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2672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Ⅰ——诱导形成愈伤组织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26085">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Ⅱ——诱导生芽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26085">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Ⅲ——诱导生根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bl>
              </a:graphicData>
            </a:graphic>
          </p:graphicFrame>
        </mc:Fallback>
      </mc:AlternateContent>
      <p:sp>
        <p:nvSpPr>
          <p:cNvPr id="4" name="QC_7_AN.40_1#3e82ecd2a.bracket?pid=f97c0e00a&amp;color=0,0,0&amp;vpa=15&amp;vtp=1"/>
          <p:cNvSpPr/>
          <p:nvPr/>
        </p:nvSpPr>
        <p:spPr>
          <a:xfrm>
            <a:off x="10912539" y="969264"/>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5" name="QC_7_BD.39_3#3e82ecd2a.choices?pid=f97c0e00a&amp;color=0,0,0&amp;vtp=1&amp;bbb=1"/>
              <p:cNvSpPr/>
              <p:nvPr/>
            </p:nvSpPr>
            <p:spPr>
              <a:xfrm>
                <a:off x="722376" y="3340100"/>
                <a:ext cx="10753344" cy="1808734"/>
              </a:xfrm>
              <a:prstGeom prst="rect">
                <a:avLst/>
              </a:prstGeom>
              <a:noFill/>
            </p:spPr>
            <p:txBody>
              <a:bodyPr wrap="none" lIns="0" tIns="0" rIns="0" bIns="0" rtlCol="0" anchor="t"/>
              <a:lstStyle/>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A.不同阶段</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的值是不同的，此值最大的阶段是Ⅱ阶段</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.在Ⅰ、Ⅱ、Ⅲ阶段中只有Ⅰ阶段需要给予适当的自然光照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.Ⅰ阶段时通常选择茎尖、幼叶等幼嫩部位作为外植体</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.在Ⅰ阶段用秋水仙素对材料进行处理容易获得多倍体</a:t>
                </a:r>
                <a:endParaRPr lang="en-US" altLang="zh-CN" sz="2000" dirty="0"/>
              </a:p>
            </p:txBody>
          </p:sp>
        </mc:Choice>
        <mc:Fallback>
          <p:sp>
            <p:nvSpPr>
              <p:cNvPr id="5" name="QC_7_BD.39_3#3e82ecd2a.choices?pid=f97c0e00a&amp;color=0,0,0&amp;vtp=1&amp;bbb=1"/>
              <p:cNvSpPr>
                <a:spLocks noRot="1" noChangeAspect="1" noMove="1" noResize="1" noEditPoints="1" noAdjustHandles="1" noChangeArrowheads="1" noChangeShapeType="1" noTextEdit="1"/>
              </p:cNvSpPr>
              <p:nvPr/>
            </p:nvSpPr>
            <p:spPr>
              <a:xfrm>
                <a:off x="722376" y="3340100"/>
                <a:ext cx="10753344" cy="1808734"/>
              </a:xfrm>
              <a:prstGeom prst="rect">
                <a:avLst/>
              </a:prstGeom>
              <a:blipFill rotWithShape="1">
                <a:blip r:embed="rId2"/>
                <a:stretch>
                  <a:fillRect l="-4"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7_AS.41_1#3e82ecd2a?vop=1&amp;pid=f97c0e00a&amp;color=0,0,0&amp;vtp=1&amp;bt=1&amp;bbb=1&amp;hb=1"/>
              <p:cNvSpPr/>
              <p:nvPr/>
            </p:nvSpPr>
            <p:spPr>
              <a:xfrm>
                <a:off x="722376" y="972000"/>
                <a:ext cx="10753344" cy="3193034"/>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细胞分裂素浓度与生长素浓度的比值</a:t>
                </a:r>
                <a14:m>
                  <m:oMath xmlns:m="http://schemas.openxmlformats.org/officeDocument/2006/math">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f>
                      <m:f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num>
                      <m:den>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den>
                    </m:f>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低时，有利于根的分化、抑制芽的形成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；比值高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，有利于芽的分化、抑制根的形成；比值适中时，促进愈伤组织的形成。因此不同阶段</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𝑚</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是不同的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，此值最大的阶段是Ⅱ阶段，A正确。Ⅰ阶段为脱分化，一般不需要光照，Ⅱ、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Ⅲ阶段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需要给予适当的光照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，B错误。Ⅰ阶段时通常选择茎尖、幼叶等作为外植体，原因是茎尖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、幼叶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细胞分化程度低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，容易诱导产生愈伤组织，C正确。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Ⅰ阶段诱导形成的愈伤组织细胞处于不断分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裂的未分化状态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，而秋水仙素诱导多倍体形成的机理是抑制有丝分裂过程中纺锤体的形成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使细胞内染色体数目加倍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，所以在Ⅰ阶段用秋水仙素对材料进行处理容易获得多倍体，D正确。</a:t>
                </a:r>
                <a:endParaRPr lang="en-US" altLang="zh-CN" sz="2200" dirty="0"/>
              </a:p>
            </p:txBody>
          </p:sp>
        </mc:Choice>
        <mc:Fallback>
          <p:sp>
            <p:nvSpPr>
              <p:cNvPr id="2" name="QC_7_AS.41_1#3e82ecd2a?vop=1&amp;pid=f97c0e00a&amp;color=0,0,0&amp;vtp=1&amp;bt=1&amp;bbb=1&amp;hb=1"/>
              <p:cNvSpPr>
                <a:spLocks noRot="1" noChangeAspect="1" noMove="1" noResize="1" noEditPoints="1" noAdjustHandles="1" noChangeArrowheads="1" noChangeShapeType="1" noTextEdit="1"/>
              </p:cNvSpPr>
              <p:nvPr/>
            </p:nvSpPr>
            <p:spPr>
              <a:xfrm>
                <a:off x="722376" y="972000"/>
                <a:ext cx="10753344" cy="3193034"/>
              </a:xfrm>
              <a:prstGeom prst="rect">
                <a:avLst/>
              </a:prstGeom>
              <a:blipFill rotWithShape="1">
                <a:blip r:embed="rId1"/>
                <a:stretch>
                  <a:fillRect l="-4" t="-14" r="-402" b="-141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EX.42_1#3e82ecd2a?vop=1&amp;pid=f97c0e00a&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p:txBody>
      </p:sp>
      <p:sp>
        <p:nvSpPr>
          <p:cNvPr id="3" name="QC_7_EX.42_2#3e82ecd2a?vop=1&amp;pid=f97c0e00a&amp;color=0,0,0&amp;vtp=1&amp;bbb=1"/>
          <p:cNvSpPr/>
          <p:nvPr/>
        </p:nvSpPr>
        <p:spPr>
          <a:xfrm>
            <a:off x="722376" y="1433137"/>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植物组织培养的条件</a:t>
            </a:r>
            <a:endParaRPr lang="en-US" altLang="zh-CN" sz="2000" dirty="0"/>
          </a:p>
        </p:txBody>
      </p:sp>
      <p:pic>
        <p:nvPicPr>
          <p:cNvPr id="4" name="QC_7_EX.42_3#3e82ecd2a?vop=1&amp;pid=f97c0e00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017520" y="1970728"/>
            <a:ext cx="6163056" cy="395935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bg/>
                                          </p:spTgt>
                                        </p:tgtEl>
                                        <p:attrNameLst>
                                          <p:attrName>style.visibility</p:attrName>
                                        </p:attrNameLst>
                                      </p:cBhvr>
                                      <p:to>
                                        <p:strVal val="visible"/>
                                      </p:to>
                                    </p:set>
                                    <p:animEffect transition="in" filter="fade">
                                      <p:cBhvr>
                                        <p:cTn id="13" dur="500"/>
                                        <p:tgtEl>
                                          <p:spTgt spid="3">
                                            <p:bg/>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500"/>
                                        <p:tgtEl>
                                          <p:spTgt spid="3">
                                            <p:txEl>
                                              <p:pRg st="0" end="0"/>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a427cd640.fixed?pid=68b57b3a2&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4#a427cd640.fixed?pid=68b57b3a2&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课时1</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植物细胞工程的基本技术</a:t>
            </a:r>
            <a:endParaRPr lang="en-US" altLang="zh-CN" sz="4400" dirty="0"/>
          </a:p>
        </p:txBody>
      </p:sp>
      <p:pic>
        <p:nvPicPr>
          <p:cNvPr id="4" name="C_4#a427cd640.fixed?pid=68b57b3a2&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a427cd640.fixed?pid=68b57b3a2&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43_1#ee197f621?pid=a427cd640&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[广东东莞2025高二月考]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利用山金柑愈伤组织细胞</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和早花柠檬叶肉细胞</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进行体细胞杂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交可以得到高品质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、抗逆性强的杂种植株。如图是7组杂种植株核</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和线粒体</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来源鉴定的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43_1#ee197f621?pid=a427cd640&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963" b="-3491"/>
                </a:stretch>
              </a:blipFill>
            </p:spPr>
            <p:txBody>
              <a:bodyPr/>
              <a:lstStyle/>
              <a:p>
                <a:r>
                  <a:rPr lang="zh-CN" altLang="en-US">
                    <a:noFill/>
                  </a:rPr>
                  <a:t> </a:t>
                </a:r>
              </a:p>
            </p:txBody>
          </p:sp>
        </mc:Fallback>
      </mc:AlternateContent>
      <p:sp>
        <p:nvSpPr>
          <p:cNvPr id="3" name="QC_5_AN.44_1#ee197f621.bracket?pid=a427cd640&amp;color=0,0,0&amp;vpa=16&amp;vtp=1"/>
          <p:cNvSpPr/>
          <p:nvPr/>
        </p:nvSpPr>
        <p:spPr>
          <a:xfrm>
            <a:off x="4224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43_3#ee197f621?htil=1&amp;pid=a427cd640&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325880" y="2418021"/>
            <a:ext cx="1472184" cy="170992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43_4#ee197f621?htil=1&amp;pid=a427cd640&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050792" y="2418021"/>
            <a:ext cx="1399032" cy="171907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5_BD.43_5#ee197f621?htil=1&amp;pid=a427cd640&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6528816" y="2408877"/>
            <a:ext cx="1819656" cy="172821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5_BD.43_6#ee197f621?htil=1&amp;pid=a427cd640&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9354312" y="2418021"/>
            <a:ext cx="1554480" cy="17190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8" name="QC_5_BD.43_7#ee197f621.choices?pid=a427cd640&amp;color=0,0,0&amp;vtp=1&amp;bbb=1"/>
          <p:cNvSpPr/>
          <p:nvPr/>
        </p:nvSpPr>
        <p:spPr>
          <a:xfrm>
            <a:off x="722376" y="42757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A.实验过程需严格控制无菌条件，获得的融合原生质体需要放在无菌水中以备进一步筛选</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.可通过观察融合后细胞的颜色进行初步筛选</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.杂种植株将保留山金柑和早花柠檬全部性状并成功表达</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.经过体细胞杂交获得的杂种植株是可育的异源四倍体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45_1#ee197f621?vop=1&amp;pid=a427cd640&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若将融合的原生质体置于无菌水中，由于无细胞壁的限制，原生质体可能会吸水涨破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；愈伤组织无叶绿体，叶肉细胞含有叶绿体，可通过观察叶绿体的有无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，即有无绿色作为初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步筛选杂种细胞的标志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，B正确；杂种植株的核</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只来自早花柠檬，而线粒体</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只来自山金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，因此不会保留并成功表达山金柑和早花柠檬全部性状，C错误；杂种植株核</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与早花柠檬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完全相同，而早花柠檬属于二倍体生物，故杂种植株应该是二倍体，D错误。</a:t>
                </a:r>
                <a:endParaRPr lang="en-US" altLang="zh-CN" sz="2200" dirty="0"/>
              </a:p>
            </p:txBody>
          </p:sp>
        </mc:Choice>
        <mc:Fallback>
          <p:sp>
            <p:nvSpPr>
              <p:cNvPr id="2" name="QC_5_AS.45_1#ee197f621?vop=1&amp;pid=a427cd640&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402"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6_1#3aae12f61?pid=a427cd640&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[天津和平区2025高二期末]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植物组织培养（组培）技术应用广泛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，科研人员用拟南芥探索获得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大量愈伤组织的途径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mc:Choice xmlns:a14="http://schemas.microsoft.com/office/drawing/2010/main" Requires="a14">
          <p:sp>
            <p:nvSpPr>
              <p:cNvPr id="3" name="QB_6_BD.47_1#347913627?pid=3aae12f61&amp;color=0,0,0&amp;vtp=1&amp;bbb=1&amp;hb=1"/>
              <p:cNvSpPr/>
              <p:nvPr/>
            </p:nvSpPr>
            <p:spPr>
              <a:xfrm>
                <a:off x="722376" y="1882844"/>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）植物组织培养的理论基础是植物细胞具有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即细胞经过分裂和分化后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，仍具有产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生完整生物体或分化成其他各种细胞的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切取外植体时的损伤可促进内源生长素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IAA</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成并运输到受伤部位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，诱导细胞分裂分化。因此，组培时常添加2，</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等生长素类调节剂。</a:t>
                </a:r>
                <a:endParaRPr lang="en-US" altLang="zh-CN" sz="2000" dirty="0"/>
              </a:p>
            </p:txBody>
          </p:sp>
        </mc:Choice>
        <mc:Fallback>
          <p:sp>
            <p:nvSpPr>
              <p:cNvPr id="3" name="QB_6_BD.47_1#347913627?pid=3aae12f61&amp;color=0,0,0&amp;vtp=1&amp;bbb=1&amp;hb=1"/>
              <p:cNvSpPr>
                <a:spLocks noRot="1" noChangeAspect="1" noMove="1" noResize="1" noEditPoints="1" noAdjustHandles="1" noChangeArrowheads="1" noChangeShapeType="1" noTextEdit="1"/>
              </p:cNvSpPr>
              <p:nvPr/>
            </p:nvSpPr>
            <p:spPr>
              <a:xfrm>
                <a:off x="722376" y="1882844"/>
                <a:ext cx="10753344" cy="1313434"/>
              </a:xfrm>
              <a:prstGeom prst="rect">
                <a:avLst/>
              </a:prstGeom>
              <a:blipFill rotWithShape="1">
                <a:blip r:embed="rId1"/>
                <a:stretch>
                  <a:fillRect l="-4" t="-5" r="-4246" b="-3456"/>
                </a:stretch>
              </a:blipFill>
            </p:spPr>
            <p:txBody>
              <a:bodyPr/>
              <a:lstStyle/>
              <a:p>
                <a:r>
                  <a:rPr lang="zh-CN" altLang="en-US">
                    <a:noFill/>
                  </a:rPr>
                  <a:t> </a:t>
                </a:r>
              </a:p>
            </p:txBody>
          </p:sp>
        </mc:Fallback>
      </mc:AlternateContent>
      <p:sp>
        <p:nvSpPr>
          <p:cNvPr id="4" name="QB_6_AN.48_1#347913627.blank?pid=3aae12f61&amp;color=0,0,0&amp;vpa=17&amp;vtp=1&amp;bbb=1"/>
          <p:cNvSpPr/>
          <p:nvPr/>
        </p:nvSpPr>
        <p:spPr>
          <a:xfrm>
            <a:off x="5961126" y="1844744"/>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全能性</a:t>
            </a:r>
            <a:endParaRPr lang="en-US" altLang="zh-CN" sz="2000" dirty="0"/>
          </a:p>
        </p:txBody>
      </p:sp>
      <p:sp>
        <p:nvSpPr>
          <p:cNvPr id="5" name="QB_6_AN.49_1#347913627.blank?pid=3aae12f61&amp;color=0,0,0&amp;vpa=18&amp;vtp=1&amp;bbb=1"/>
          <p:cNvSpPr/>
          <p:nvPr/>
        </p:nvSpPr>
        <p:spPr>
          <a:xfrm>
            <a:off x="5049901" y="2301944"/>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潜能</a:t>
            </a:r>
            <a:endParaRPr lang="en-US" altLang="zh-CN" sz="2000" dirty="0"/>
          </a:p>
        </p:txBody>
      </p:sp>
      <p:sp>
        <p:nvSpPr>
          <p:cNvPr id="6" name="QB_6_AS.50_1#347913627?vop=1&amp;pid=3aae12f61&amp;color=0,0,0&amp;vtp=1&amp;bbb=1&amp;hb=1"/>
          <p:cNvSpPr/>
          <p:nvPr/>
        </p:nvSpPr>
        <p:spPr>
          <a:xfrm>
            <a:off x="722376" y="3196278"/>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植物组织培养的理论基础是植物细胞具有全能性，全能性是指细胞经过分裂和分化后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具有产生完整生物体或分化成其他各种细胞的潜能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4fa461427.fixed?pid=68b57b3a2&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4#4fa461427.fixed?pid=68b57b3a2&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课时1</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植物细胞工程的基本技术</a:t>
            </a:r>
            <a:endParaRPr lang="en-US" altLang="zh-CN" sz="4400" dirty="0"/>
          </a:p>
        </p:txBody>
      </p:sp>
      <p:pic>
        <p:nvPicPr>
          <p:cNvPr id="4" name="C_4#4fa461427.fixed?pid=68b57b3a2&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4fa461427.fixed?pid=68b57b3a2&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51_1#7e5b2b697?pid=3aae12f61&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（2）含较高浓度2，</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的培养基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CIM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可促进愈伤组织增殖，但在实践中发现，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CIM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中的外植体脱分化形成愈伤组织延迟。为探究其原因，进行相关实验。</a:t>
                </a:r>
                <a:endParaRPr lang="en-US" altLang="zh-CN" sz="2000" dirty="0"/>
              </a:p>
            </p:txBody>
          </p:sp>
        </mc:Choice>
        <mc:Fallback>
          <p:sp>
            <p:nvSpPr>
              <p:cNvPr id="2" name="QO_6_BD.51_1#7e5b2b697?pid=3aae12f61&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rotWithShape="1">
                <a:blip r:embed="rId1"/>
                <a:stretch>
                  <a:fillRect l="-4" t="-53" r="-579" b="-5257"/>
                </a:stretch>
              </a:blipFill>
            </p:spPr>
            <p:txBody>
              <a:bodyPr/>
              <a:lstStyle/>
              <a:p>
                <a:r>
                  <a:rPr lang="zh-CN" altLang="en-US">
                    <a:noFill/>
                  </a:rPr>
                  <a:t> </a:t>
                </a:r>
              </a:p>
            </p:txBody>
          </p:sp>
        </mc:Fallback>
      </mc:AlternateContent>
      <p:pic>
        <p:nvPicPr>
          <p:cNvPr id="3" name="QB_7_BD.52_1#a9835837d?iti=1&amp;htil=3&amp;pid=7e5b2b697&amp;color=0,0,0&amp;tib=255,255,255&amp;vtp=1&amp;hs=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9476725" y="1916498"/>
            <a:ext cx="1929384" cy="220370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7_BD.52_2#a9835837d?iti=1&amp;htil=3&amp;pid=7e5b2b697&amp;color=0,0,0&amp;vtp=1&amp;bbb=1"/>
          <p:cNvSpPr/>
          <p:nvPr/>
        </p:nvSpPr>
        <p:spPr>
          <a:xfrm>
            <a:off x="10211229" y="4228152"/>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mc:AlternateContent xmlns:mc="http://schemas.openxmlformats.org/markup-compatibility/2006">
        <mc:Choice xmlns:a14="http://schemas.microsoft.com/office/drawing/2010/main" Requires="a14">
          <p:sp>
            <p:nvSpPr>
              <p:cNvPr id="5" name="QB_7_BD.52_3#a9835837d?htil=3&amp;pid=7e5b2b697&amp;color=0,0,0&amp;vtp=1&amp;bbb=1&amp;hb=1&amp;hs=1"/>
              <p:cNvSpPr/>
              <p:nvPr/>
            </p:nvSpPr>
            <p:spPr>
              <a:xfrm>
                <a:off x="722376" y="1834203"/>
                <a:ext cx="8686800"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①检测不同培养基中叶片外植体细胞中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IAA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合成酶基因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𝑌𝑈𝐶</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的表达量，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由图1</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：较高浓度2，</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oMath>
                </a14:m>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填“促进”或“抑制”）</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IAA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的合成。</a:t>
                </a:r>
                <a:endParaRPr lang="en-US" altLang="zh-CN" sz="2000" dirty="0"/>
              </a:p>
            </p:txBody>
          </p:sp>
        </mc:Choice>
        <mc:Fallback>
          <p:sp>
            <p:nvSpPr>
              <p:cNvPr id="5" name="QB_7_BD.52_3#a9835837d?htil=3&amp;pid=7e5b2b697&amp;color=0,0,0&amp;vtp=1&amp;bbb=1&amp;hb=1&amp;hs=1"/>
              <p:cNvSpPr>
                <a:spLocks noRot="1" noChangeAspect="1" noMove="1" noResize="1" noEditPoints="1" noAdjustHandles="1" noChangeArrowheads="1" noChangeShapeType="1" noTextEdit="1"/>
              </p:cNvSpPr>
              <p:nvPr/>
            </p:nvSpPr>
            <p:spPr>
              <a:xfrm>
                <a:off x="722376" y="1834203"/>
                <a:ext cx="8686800" cy="843153"/>
              </a:xfrm>
              <a:prstGeom prst="rect">
                <a:avLst/>
              </a:prstGeom>
              <a:blipFill rotWithShape="1">
                <a:blip r:embed="rId3"/>
                <a:stretch>
                  <a:fillRect l="-4" t="-38" r="-537" b="-5399"/>
                </a:stretch>
              </a:blipFill>
            </p:spPr>
            <p:txBody>
              <a:bodyPr/>
              <a:lstStyle/>
              <a:p>
                <a:r>
                  <a:rPr lang="zh-CN" altLang="en-US">
                    <a:noFill/>
                  </a:rPr>
                  <a:t> </a:t>
                </a:r>
              </a:p>
            </p:txBody>
          </p:sp>
        </mc:Fallback>
      </mc:AlternateContent>
      <p:sp>
        <p:nvSpPr>
          <p:cNvPr id="6" name="QB_7_AN.53_1#a9835837d.blank?pid=7e5b2b697&amp;color=0,0,0&amp;vpa=19&amp;vtp=1&amp;bbb=1"/>
          <p:cNvSpPr/>
          <p:nvPr/>
        </p:nvSpPr>
        <p:spPr>
          <a:xfrm>
            <a:off x="4034092" y="2234253"/>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抑制</a:t>
            </a:r>
            <a:endParaRPr lang="en-US" altLang="zh-CN" sz="2000" dirty="0"/>
          </a:p>
        </p:txBody>
      </p:sp>
      <mc:AlternateContent xmlns:mc="http://schemas.openxmlformats.org/markup-compatibility/2006">
        <mc:Choice xmlns:a14="http://schemas.microsoft.com/office/drawing/2010/main" Requires="a14">
          <p:sp>
            <p:nvSpPr>
              <p:cNvPr id="7" name="QB_7_AS.54_1#a9835837d?vop=1&amp;pid=7e5b2b697&amp;color=0,0,0&amp;vtp=1&amp;bbb=1&amp;hb=1&amp;hs=1"/>
              <p:cNvSpPr/>
              <p:nvPr/>
            </p:nvSpPr>
            <p:spPr>
              <a:xfrm>
                <a:off x="722376" y="4647253"/>
                <a:ext cx="10753344" cy="936879"/>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观察图1，与对照组相比，2</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CIM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IAA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合成酶基因</a:t>
                </a:r>
                <a14:m>
                  <m:oMath xmlns:m="http://schemas.openxmlformats.org/officeDocument/2006/math">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𝑌𝑈𝐶</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相对表达量明显降低，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说明较高浓度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抑制</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IAA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的合成。</a:t>
                </a:r>
                <a:endParaRPr lang="en-US" altLang="zh-CN" sz="2200" dirty="0"/>
              </a:p>
            </p:txBody>
          </p:sp>
        </mc:Choice>
        <mc:Fallback>
          <p:sp>
            <p:nvSpPr>
              <p:cNvPr id="7" name="QB_7_AS.54_1#a9835837d?vop=1&amp;pid=7e5b2b697&amp;color=0,0,0&amp;vtp=1&amp;bbb=1&amp;hb=1&amp;hs=1"/>
              <p:cNvSpPr>
                <a:spLocks noRot="1" noChangeAspect="1" noMove="1" noResize="1" noEditPoints="1" noAdjustHandles="1" noChangeArrowheads="1" noChangeShapeType="1" noTextEdit="1"/>
              </p:cNvSpPr>
              <p:nvPr/>
            </p:nvSpPr>
            <p:spPr>
              <a:xfrm>
                <a:off x="722376" y="4647253"/>
                <a:ext cx="10753344" cy="936879"/>
              </a:xfrm>
              <a:prstGeom prst="rect">
                <a:avLst/>
              </a:prstGeom>
              <a:blipFill rotWithShape="1">
                <a:blip r:embed="rId4"/>
                <a:stretch>
                  <a:fillRect l="-4" t="-34" r="-2539" b="-570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Effect transition="in" filter="fade">
                                      <p:cBhvr>
                                        <p:cTn id="21"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B_7_BD.55_1#bd2c7d424?iti=2&amp;htil=4&amp;pid=7e5b2b697&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833104" y="1054296"/>
            <a:ext cx="2615184" cy="23408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B_7_BD.55_2#bd2c7d424?iti=2&amp;htil=4&amp;pid=7e5b2b697&amp;color=0,0,0&amp;vtp=1&amp;bbb=1"/>
          <p:cNvSpPr/>
          <p:nvPr/>
        </p:nvSpPr>
        <p:spPr>
          <a:xfrm>
            <a:off x="9910509" y="3522160"/>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mc:AlternateContent xmlns:mc="http://schemas.openxmlformats.org/markup-compatibility/2006">
        <mc:Choice xmlns:a14="http://schemas.microsoft.com/office/drawing/2010/main" Requires="a14">
          <p:sp>
            <p:nvSpPr>
              <p:cNvPr id="4" name="QB_7_BD.55_3#bd2c7d424?htil=4&amp;pid=7e5b2b697&amp;color=0,0,0&amp;vtp=1&amp;bt=1&amp;bbb=1&amp;hb=1&amp;hs=1"/>
              <p:cNvSpPr/>
              <p:nvPr/>
            </p:nvSpPr>
            <p:spPr>
              <a:xfrm>
                <a:off x="722376" y="972000"/>
                <a:ext cx="8001000" cy="26719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②研究者推测，一定量</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IAA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有利于愈伤组织的形成。为此，在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CIM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的基础上，再分别添加</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IAA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，检测接种后外植体细胞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IAA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响应基因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的表达情况，结果如图2所示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，同时还测量了各组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结果显示其与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基因相对表达量呈正相关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，证明推测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。增加两个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组是为了进一步确认</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B_7_BD.55_3#bd2c7d424?htil=4&amp;pid=7e5b2b697&amp;color=0,0,0&amp;vtp=1&amp;bt=1&amp;bbb=1&amp;hb=1&amp;hs=1"/>
              <p:cNvSpPr>
                <a:spLocks noRot="1" noChangeAspect="1" noMove="1" noResize="1" noEditPoints="1" noAdjustHandles="1" noChangeArrowheads="1" noChangeShapeType="1" noTextEdit="1"/>
              </p:cNvSpPr>
              <p:nvPr/>
            </p:nvSpPr>
            <p:spPr>
              <a:xfrm>
                <a:off x="722376" y="972000"/>
                <a:ext cx="8001000" cy="2671953"/>
              </a:xfrm>
              <a:prstGeom prst="rect">
                <a:avLst/>
              </a:prstGeom>
              <a:blipFill rotWithShape="1">
                <a:blip r:embed="rId2"/>
                <a:stretch>
                  <a:fillRect l="-5" t="-17" r="-1281" b="-1699"/>
                </a:stretch>
              </a:blipFill>
            </p:spPr>
            <p:txBody>
              <a:bodyPr/>
              <a:lstStyle/>
              <a:p>
                <a:r>
                  <a:rPr lang="zh-CN" altLang="en-US">
                    <a:noFill/>
                  </a:rPr>
                  <a:t> </a:t>
                </a:r>
              </a:p>
            </p:txBody>
          </p:sp>
        </mc:Fallback>
      </mc:AlternateContent>
      <p:sp>
        <p:nvSpPr>
          <p:cNvPr id="5" name="QB_7_AN.56_1#bd2c7d424.blank?pid=7e5b2b697&amp;color=0,0,0&amp;vpa=20&amp;vtp=1&amp;bbb=1&amp;hb=1"/>
          <p:cNvSpPr/>
          <p:nvPr/>
        </p:nvSpPr>
        <p:spPr>
          <a:xfrm>
            <a:off x="722376" y="1848300"/>
            <a:ext cx="8001000"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愈伤</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组织形成量</a:t>
            </a:r>
            <a:endParaRPr lang="en-US" altLang="zh-CN" sz="2000" dirty="0"/>
          </a:p>
        </p:txBody>
      </p:sp>
      <p:sp>
        <p:nvSpPr>
          <p:cNvPr id="6" name="QB_7_AN.57_1#bd2c7d424.blank?pid=7e5b2b697&amp;color=0,0,0&amp;vpa=21&amp;vtp=1&amp;bbb=1&amp;hb=1"/>
          <p:cNvSpPr/>
          <p:nvPr/>
        </p:nvSpPr>
        <p:spPr>
          <a:xfrm>
            <a:off x="722376" y="2762700"/>
            <a:ext cx="8001000"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影响愈伤组织形成的可能是</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生长素类调节剂的种类而非含量</a:t>
            </a:r>
            <a:endParaRPr lang="en-US" altLang="zh-CN" sz="2000" dirty="0"/>
          </a:p>
        </p:txBody>
      </p:sp>
      <mc:AlternateContent xmlns:mc="http://schemas.openxmlformats.org/markup-compatibility/2006">
        <mc:Choice xmlns:a14="http://schemas.microsoft.com/office/drawing/2010/main" Requires="a14">
          <p:sp>
            <p:nvSpPr>
              <p:cNvPr id="7" name="QB_7_AS.58_1#bd2c7d424?htil=4&amp;vop=1&amp;pid=7e5b2b697&amp;color=0,0,0&amp;vtp=1&amp;bbb=1&amp;hb=1&amp;hs=1"/>
              <p:cNvSpPr/>
              <p:nvPr/>
            </p:nvSpPr>
            <p:spPr>
              <a:xfrm>
                <a:off x="722376" y="3653478"/>
                <a:ext cx="8001000"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研究者推测，一定量</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IAA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有利于愈伤组织的形成。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为证明该推测，</a:t>
                </a:r>
                <a:endParaRPr lang="en-US" altLang="zh-CN" sz="2200" dirty="0"/>
              </a:p>
            </p:txBody>
          </p:sp>
        </mc:Choice>
        <mc:Fallback>
          <p:sp>
            <p:nvSpPr>
              <p:cNvPr id="7" name="QB_7_AS.58_1#bd2c7d424?htil=4&amp;vop=1&amp;pid=7e5b2b697&amp;color=0,0,0&amp;vtp=1&amp;bbb=1&amp;hb=1&amp;hs=1"/>
              <p:cNvSpPr>
                <a:spLocks noRot="1" noChangeAspect="1" noMove="1" noResize="1" noEditPoints="1" noAdjustHandles="1" noChangeArrowheads="1" noChangeShapeType="1" noTextEdit="1"/>
              </p:cNvSpPr>
              <p:nvPr/>
            </p:nvSpPr>
            <p:spPr>
              <a:xfrm>
                <a:off x="722376" y="3653478"/>
                <a:ext cx="8001000" cy="434785"/>
              </a:xfrm>
              <a:prstGeom prst="rect">
                <a:avLst/>
              </a:prstGeom>
              <a:blipFill rotWithShape="1">
                <a:blip r:embed="rId3"/>
                <a:stretch>
                  <a:fillRect l="-5" t="-74" r="-241" b="-1384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B_7_AS.58_1#bd2c7d424?htil=4&amp;vop=1&amp;pid=7e5b2b697&amp;color=0,0,0&amp;vtp=1&amp;bbb=1&amp;hb=1&amp;hs=1"/>
              <p:cNvSpPr/>
              <p:nvPr/>
            </p:nvSpPr>
            <p:spPr>
              <a:xfrm>
                <a:off x="722376" y="4092263"/>
                <a:ext cx="10752014" cy="1326134"/>
              </a:xfrm>
              <a:prstGeom prst="rect">
                <a:avLst/>
              </a:prstGeom>
              <a:noFill/>
            </p:spPr>
            <p:txBody>
              <a:bodyPr wrap="none" lIns="0" tIns="0" rIns="0" bIns="0" rtlCol="0" anchor="t"/>
              <a:lstStyle/>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CIM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的基础上，再分别添加</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IAA</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NAA</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，检测接种后外植体细胞</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IAA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响应基因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表达情况，同时还测量了各组愈伤组织的形成量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。增加两个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组是为了进一步确认影响愈伤组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织形成的可能是生长素类调节剂的种类而非含量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8" name="QB_7_AS.58_1#bd2c7d424?htil=4&amp;vop=1&amp;pid=7e5b2b697&amp;color=0,0,0&amp;vtp=1&amp;bbb=1&amp;hb=1&amp;hs=1"/>
              <p:cNvSpPr>
                <a:spLocks noRot="1" noChangeAspect="1" noMove="1" noResize="1" noEditPoints="1" noAdjustHandles="1" noChangeArrowheads="1" noChangeShapeType="1" noTextEdit="1"/>
              </p:cNvSpPr>
              <p:nvPr/>
            </p:nvSpPr>
            <p:spPr>
              <a:xfrm>
                <a:off x="722376" y="4092263"/>
                <a:ext cx="10752014" cy="1326134"/>
              </a:xfrm>
              <a:prstGeom prst="rect">
                <a:avLst/>
              </a:prstGeom>
              <a:blipFill rotWithShape="1">
                <a:blip r:embed="rId4"/>
                <a:stretch>
                  <a:fillRect l="-4" t="-24" r="-190" b="-340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500"/>
                                        <p:tgtEl>
                                          <p:spTgt spid="5">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
                                            <p:bg/>
                                          </p:spTgt>
                                        </p:tgtEl>
                                        <p:attrNameLst>
                                          <p:attrName>style.visibility</p:attrName>
                                        </p:attrNameLst>
                                      </p:cBhvr>
                                      <p:to>
                                        <p:strVal val="visible"/>
                                      </p:to>
                                    </p:set>
                                    <p:animEffect transition="in" filter="fade">
                                      <p:cBhvr>
                                        <p:cTn id="18" dur="500"/>
                                        <p:tgtEl>
                                          <p:spTgt spid="6">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Effect transition="in" filter="fade">
                                      <p:cBhvr>
                                        <p:cTn id="21" dur="500"/>
                                        <p:tgtEl>
                                          <p:spTgt spid="6">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xEl>
                                              <p:pRg st="1" end="1"/>
                                            </p:txEl>
                                          </p:spTgt>
                                        </p:tgtEl>
                                        <p:attrNameLst>
                                          <p:attrName>style.visibility</p:attrName>
                                        </p:attrNameLst>
                                      </p:cBhvr>
                                      <p:to>
                                        <p:strVal val="visible"/>
                                      </p:to>
                                    </p:set>
                                    <p:animEffect transition="in" filter="fade">
                                      <p:cBhvr>
                                        <p:cTn id="24" dur="500"/>
                                        <p:tgtEl>
                                          <p:spTgt spid="6">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7">
                                            <p:bg/>
                                          </p:spTgt>
                                        </p:tgtEl>
                                        <p:attrNameLst>
                                          <p:attrName>style.visibility</p:attrName>
                                        </p:attrNameLst>
                                      </p:cBhvr>
                                      <p:to>
                                        <p:strVal val="visible"/>
                                      </p:to>
                                    </p:set>
                                    <p:animEffect transition="in" filter="fade">
                                      <p:cBhvr>
                                        <p:cTn id="29" dur="500"/>
                                        <p:tgtEl>
                                          <p:spTgt spid="7">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fade">
                                      <p:cBhvr>
                                        <p:cTn id="32" dur="500"/>
                                        <p:tgtEl>
                                          <p:spTgt spid="7">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8">
                                            <p:bg/>
                                          </p:spTgt>
                                        </p:tgtEl>
                                        <p:attrNameLst>
                                          <p:attrName>style.visibility</p:attrName>
                                        </p:attrNameLst>
                                      </p:cBhvr>
                                      <p:to>
                                        <p:strVal val="visible"/>
                                      </p:to>
                                    </p:set>
                                    <p:animEffect transition="in" filter="fade">
                                      <p:cBhvr>
                                        <p:cTn id="35" dur="500"/>
                                        <p:tgtEl>
                                          <p:spTgt spid="8">
                                            <p:bg/>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8">
                                            <p:txEl>
                                              <p:pRg st="0" end="0"/>
                                            </p:txEl>
                                          </p:spTgt>
                                        </p:tgtEl>
                                        <p:attrNameLst>
                                          <p:attrName>style.visibility</p:attrName>
                                        </p:attrNameLst>
                                      </p:cBhvr>
                                      <p:to>
                                        <p:strVal val="visible"/>
                                      </p:to>
                                    </p:set>
                                    <p:animEffect transition="in" filter="fade">
                                      <p:cBhvr>
                                        <p:cTn id="38" dur="500"/>
                                        <p:tgtEl>
                                          <p:spTgt spid="8">
                                            <p:txEl>
                                              <p:pRg st="0" end="0"/>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8">
                                            <p:txEl>
                                              <p:pRg st="1" end="1"/>
                                            </p:txEl>
                                          </p:spTgt>
                                        </p:tgtEl>
                                        <p:attrNameLst>
                                          <p:attrName>style.visibility</p:attrName>
                                        </p:attrNameLst>
                                      </p:cBhvr>
                                      <p:to>
                                        <p:strVal val="visible"/>
                                      </p:to>
                                    </p:set>
                                    <p:animEffect transition="in" filter="fade">
                                      <p:cBhvr>
                                        <p:cTn id="41" dur="500"/>
                                        <p:tgtEl>
                                          <p:spTgt spid="8">
                                            <p:txEl>
                                              <p:pRg st="1" end="1"/>
                                            </p:tx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8">
                                            <p:txEl>
                                              <p:pRg st="2" end="2"/>
                                            </p:txEl>
                                          </p:spTgt>
                                        </p:tgtEl>
                                        <p:attrNameLst>
                                          <p:attrName>style.visibility</p:attrName>
                                        </p:attrNameLst>
                                      </p:cBhvr>
                                      <p:to>
                                        <p:strVal val="visible"/>
                                      </p:to>
                                    </p:set>
                                    <p:animEffect transition="in" filter="fade">
                                      <p:cBhvr>
                                        <p:cTn id="44"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P spid="8"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59_1#fb4603055?pid=3aae12f61&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（3）根据上述所有实验结果，在图3方框中填相关基因，括号中填“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”（表示促进）或“</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表示抑制），完善在愈伤组织形成和增殖过程中相关物质的关系模式图。</a:t>
                </a:r>
                <a:endParaRPr lang="en-US" altLang="zh-CN" sz="2000" dirty="0"/>
              </a:p>
            </p:txBody>
          </p:sp>
        </mc:Choice>
        <mc:Fallback>
          <p:sp>
            <p:nvSpPr>
              <p:cNvPr id="2" name="QO_6_BD.59_1#fb4603055?pid=3aae12f61&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rotWithShape="1">
                <a:blip r:embed="rId1"/>
                <a:stretch>
                  <a:fillRect l="-4" t="-53" b="-5257"/>
                </a:stretch>
              </a:blipFill>
            </p:spPr>
            <p:txBody>
              <a:bodyPr/>
              <a:lstStyle/>
              <a:p>
                <a:r>
                  <a:rPr lang="zh-CN" altLang="en-US">
                    <a:noFill/>
                  </a:rPr>
                  <a:t> </a:t>
                </a:r>
              </a:p>
            </p:txBody>
          </p:sp>
        </mc:Fallback>
      </mc:AlternateContent>
      <p:pic>
        <p:nvPicPr>
          <p:cNvPr id="3" name="QO_6_BD.59_2#fb4603055?iti=3&amp;htil=5&amp;pid=3aae12f61&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969264" y="1961203"/>
            <a:ext cx="4773168" cy="88696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6_BD.59_3#fb4603055?iti=3&amp;htil=5&amp;pid=3aae12f61&amp;color=0,0,0&amp;vtp=1&amp;bbb=1"/>
          <p:cNvSpPr/>
          <p:nvPr/>
        </p:nvSpPr>
        <p:spPr>
          <a:xfrm>
            <a:off x="3125660" y="2975171"/>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图3</a:t>
            </a:r>
            <a:endParaRPr lang="en-US" altLang="zh-CN" sz="2000" dirty="0"/>
          </a:p>
        </p:txBody>
      </p:sp>
      <p:sp>
        <p:nvSpPr>
          <p:cNvPr id="5" name="QO_6_AN.60_1#fb4603055?htil=5&amp;vop=1&amp;pid=3aae12f61&amp;color=0,0,0&amp;vtp=1&amp;bbb=1"/>
          <p:cNvSpPr/>
          <p:nvPr/>
        </p:nvSpPr>
        <p:spPr>
          <a:xfrm>
            <a:off x="6080760" y="1964759"/>
            <a:ext cx="5376672" cy="405003"/>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p:txBody>
      </p:sp>
      <p:pic>
        <p:nvPicPr>
          <p:cNvPr id="6" name="QO_6_AN.60_2#fb4603055?htil=5&amp;vop=1&amp;pid=3aae12f61&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099048" y="2496762"/>
            <a:ext cx="4800600" cy="88696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7" name="QO_6_AS.61_1#fb4603055?vop=1&amp;pid=3aae12f61&amp;color=0,0,0&amp;vtp=1&amp;bbb=1&amp;hb=1"/>
              <p:cNvSpPr/>
              <p:nvPr/>
            </p:nvSpPr>
            <p:spPr>
              <a:xfrm>
                <a:off x="722376" y="3523303"/>
                <a:ext cx="10753344" cy="1415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根据实验结果可知，较高浓度2</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抑制</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IAA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合成酶基因</a:t>
                </a:r>
                <a14:m>
                  <m:oMath xmlns:m="http://schemas.openxmlformats.org/officeDocument/2006/math">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𝑌𝑈𝐶</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的表达，从而抑制</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IAA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IAA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𝑊</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基因表达，有利于愈伤组织形成，且较高浓度2</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可促进愈伤组织增殖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式图见答案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7" name="QO_6_AS.61_1#fb4603055?vop=1&amp;pid=3aae12f61&amp;color=0,0,0&amp;vtp=1&amp;bbb=1&amp;hb=1"/>
              <p:cNvSpPr>
                <a:spLocks noRot="1" noChangeAspect="1" noMove="1" noResize="1" noEditPoints="1" noAdjustHandles="1" noChangeArrowheads="1" noChangeShapeType="1" noTextEdit="1"/>
              </p:cNvSpPr>
              <p:nvPr/>
            </p:nvSpPr>
            <p:spPr>
              <a:xfrm>
                <a:off x="722376" y="3523303"/>
                <a:ext cx="10753344" cy="1415034"/>
              </a:xfrm>
              <a:prstGeom prst="rect">
                <a:avLst/>
              </a:prstGeom>
              <a:blipFill rotWithShape="1">
                <a:blip r:embed="rId4"/>
                <a:stretch>
                  <a:fillRect l="-4" t="-23" r="-1045" b="-319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7">
                                            <p:bg/>
                                          </p:spTgt>
                                        </p:tgtEl>
                                        <p:attrNameLst>
                                          <p:attrName>style.visibility</p:attrName>
                                        </p:attrNameLst>
                                      </p:cBhvr>
                                      <p:to>
                                        <p:strVal val="visible"/>
                                      </p:to>
                                    </p:set>
                                    <p:animEffect transition="in" filter="fade">
                                      <p:cBhvr>
                                        <p:cTn id="18" dur="500"/>
                                        <p:tgtEl>
                                          <p:spTgt spid="7">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Effect transition="in" filter="fade">
                                      <p:cBhvr>
                                        <p:cTn id="21" dur="500"/>
                                        <p:tgtEl>
                                          <p:spTgt spid="7">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
                                            <p:txEl>
                                              <p:pRg st="1" end="1"/>
                                            </p:txEl>
                                          </p:spTgt>
                                        </p:tgtEl>
                                        <p:attrNameLst>
                                          <p:attrName>style.visibility</p:attrName>
                                        </p:attrNameLst>
                                      </p:cBhvr>
                                      <p:to>
                                        <p:strVal val="visible"/>
                                      </p:to>
                                    </p:set>
                                    <p:animEffect transition="in" filter="fade">
                                      <p:cBhvr>
                                        <p:cTn id="24" dur="500"/>
                                        <p:tgtEl>
                                          <p:spTgt spid="7">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7">
                                            <p:txEl>
                                              <p:pRg st="2" end="2"/>
                                            </p:txEl>
                                          </p:spTgt>
                                        </p:tgtEl>
                                        <p:attrNameLst>
                                          <p:attrName>style.visibility</p:attrName>
                                        </p:attrNameLst>
                                      </p:cBhvr>
                                      <p:to>
                                        <p:strVal val="visible"/>
                                      </p:to>
                                    </p:set>
                                    <p:animEffect transition="in" filter="fade">
                                      <p:cBhvr>
                                        <p:cTn id="27"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7"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c2fb29b4e.fixed?pid=8727f2105&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4#c2fb29b4e.fixed?pid=8727f2105&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课时2</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植物细胞工程的应用</a:t>
            </a:r>
            <a:endParaRPr lang="en-US" altLang="zh-CN" sz="4400" dirty="0"/>
          </a:p>
        </p:txBody>
      </p:sp>
      <p:pic>
        <p:nvPicPr>
          <p:cNvPr id="4" name="C_4#c2fb29b4e.fixed?pid=8727f2105&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c2fb29b4e.fixed?pid=8727f2105&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2_1#666d7c4da?pid=4d277cc6a&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[河北保定六校2025高二联考]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中药材怀菊含有多种活性物质，具有清热、明目等功效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织培养技术可用于怀菊的脱毒和快速繁殖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3_1#666d7c4da.bracket?pid=4d277cc6a&amp;color=0,0,0&amp;vpa=22&amp;vtp=1"/>
          <p:cNvSpPr/>
          <p:nvPr/>
        </p:nvSpPr>
        <p:spPr>
          <a:xfrm>
            <a:off x="7780401"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62_2#666d7c4da.choices?pid=4d277cc6a&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A.利用怀菊任何部位的细胞进行植物细胞培养均可获得次生代谢物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.怀菊快速繁殖过程中产生的体细胞突变可通过无性生殖遗传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.利用微型繁殖技术可以高效、快速地实现怀菊的大量繁殖，同时保持优良遗传特性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.生芽培养基中细胞分裂素与生长素的比值比生根培养基中的大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4_1#666d7c4da?vop=1&amp;pid=4d277cc6a&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次生代谢物通常是由植物特定部位产生的，不是植物基本生命活动所必需的物质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菊任何部位的细胞进行植物细胞培养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，不一定能够获得次生代谢物，A错误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；怀菊快速繁殖是通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过植物组织培养技术实现的，这一过程中产生的体细胞突变同样可以通过植物组织培养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无性生殖）遗传，B正确；微型繁殖技术不仅可以高效、快速地实现种苗的大量繁殖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，还可以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保持优良品种的遗传特性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，C正确；生芽培养基中细胞分裂素与生长素的比值较大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，而生根培养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基中该比值较小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5_1#8782861d6?pid=4d277cc6a&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[河南平顶山2025高二月考]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铁皮石斛是一种名贵中药，野生资源十分稀少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，其繁殖主要通过植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物组织培养实现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6_1#8782861d6.bracket?pid=4d277cc6a&amp;color=0,0,0&amp;vpa=23&amp;vtp=1"/>
          <p:cNvSpPr/>
          <p:nvPr/>
        </p:nvSpPr>
        <p:spPr>
          <a:xfrm>
            <a:off x="4986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65_2#8782861d6.choices?pid=4d277cc6a&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A.为保持石斛的优良遗传性状，应选用花粉进行组织培养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.为获得无菌培养物，外植体要消毒处理后才可接种培养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.利用组织培养技术培育脱毒苗，能获得抗病毒的新品种</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.用同一植株体细胞离体培养获得的再生苗不会出现变异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7_1#8782861d6?vop=1&amp;pid=4d277cc6a&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产生花粉的过程属于减数分裂过程，该过程中会发生基因分离，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选用花粉进行组织培养，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不一定能保持铁皮石斛的优良遗传性状，应选用体细胞进行植物组织培养来保持石斛的优良遗传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，A错误；为获得无菌培养物，外植体要经过表面消毒处理后再进行接种培养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，所用的培养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基必须彻底灭菌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，B正确；利用植物组织培养技术培育的脱毒苗可能不带病毒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，但不是抗病毒的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新品种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，C错误；用同一植株体细胞离体培养获得的再生苗可能出现变异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，如在愈伤组织的培养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过程中可能发生基因突变等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68_1#8782861d6?vop=1&amp;pid=4d277cc6a&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脱毒苗是切取病毒极少甚至没有病毒的顶端分生区附近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（如茎尖）组织经组织培养而来的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不带病毒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，但并不具备抗病毒能力，仍可能被病毒侵染。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9_1#9658e2c78?pid=4d277cc6a&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[湖北武汉六校2024高二联考]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如图为培育甘蔗脱毒苗的两条途径，经②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过程脱毒的效果更好。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70_1#9658e2c78.bracket?pid=4d277cc6a&amp;color=0,0,0&amp;vpa=24&amp;vtp=1"/>
          <p:cNvSpPr/>
          <p:nvPr/>
        </p:nvSpPr>
        <p:spPr>
          <a:xfrm>
            <a:off x="3462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6_BD.69_2#9658e2c78?pid=4d277cc6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593592" y="1951677"/>
            <a:ext cx="5010912" cy="11064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6_BD.69_3#9658e2c78.choices?pid=4d277cc6a&amp;color=0,0,0&amp;vtp=1&amp;bbb=1"/>
          <p:cNvSpPr/>
          <p:nvPr/>
        </p:nvSpPr>
        <p:spPr>
          <a:xfrm>
            <a:off x="722376" y="31962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A.②过程可能使组织中病毒减少或减弱病毒侵染增殖能力</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.图中过程③在培养基中加入的细胞分裂素的比例比生长素大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.从过程③到④除了需要严格控制环境条件外，还需加入一定量葡萄糖</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.图示培育过程利用了植物组织培养技术，这种方法有利于保持亲本的性状</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_1#0d3e6f01d?pid=2aac9beb6&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[山东聊城2024高二质检]</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下列有关植物细胞全能性的说法，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_1#0d3e6f01d.bracket?pid=2aac9beb6&amp;color=0,0,0&amp;vpa=1&amp;vtp=1"/>
          <p:cNvSpPr/>
          <p:nvPr/>
        </p:nvSpPr>
        <p:spPr>
          <a:xfrm>
            <a:off x="8880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1_2#0d3e6f01d.choices?pid=2aac9beb6&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A.高度分化的植物体细胞具有全能性，而配子不能表现出全能性</a:t>
            </a:r>
            <a:endParaRPr lang="en-US" altLang="zh-CN" sz="2000" dirty="0"/>
          </a:p>
          <a:p>
            <a:pPr latinLnBrk="1">
              <a:lnSpc>
                <a:spcPts val="37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.植物体细胞具有发育成完整个体所需的全部基因，因此高度分化的植物细胞随时能表现出全能性</a:t>
            </a:r>
            <a:endParaRPr lang="en-US" altLang="zh-CN" sz="2000" spc="-5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.在植物的生长发育过程中，并不是所有的细胞都表现出全能性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.将花粉培育成单倍体植株、玉米种子发育成完整植株这两个过程均体现了细胞的全能性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71_1#9658e2c78?vop=1&amp;pid=4d277cc6a&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②过程用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热水处理</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min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38</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可能使组织中病毒减少或减弱病毒侵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染增殖能力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，使得脱毒效果更好，A正确；过程③是诱导生芽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，需要细胞分裂素的比例比生长素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，B正确；分析题图可知，过程③后已长出芽，能进行光合作用，所以不需要加入葡萄糖，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；图示培育过程利用了植物组织培养技术，该过程以带叶原基的芽为外植体，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属于无性繁殖，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有利于保持亲本的性状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6_AS.71_1#9658e2c78?vop=1&amp;pid=4d277cc6a&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1104"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72_1#580e5152b?pid=d7401e612&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[湖南岳阳2025高二月考]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如图是对基因型为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Aabb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的玉米所作的处理，据图分析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72_1#580e5152b?pid=d7401e612&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b="-5384"/>
                </a:stretch>
              </a:blipFill>
            </p:spPr>
            <p:txBody>
              <a:bodyPr/>
              <a:lstStyle/>
              <a:p>
                <a:r>
                  <a:rPr lang="zh-CN" altLang="en-US">
                    <a:noFill/>
                  </a:rPr>
                  <a:t> </a:t>
                </a:r>
              </a:p>
            </p:txBody>
          </p:sp>
        </mc:Fallback>
      </mc:AlternateContent>
      <p:sp>
        <p:nvSpPr>
          <p:cNvPr id="3" name="QC_6_AN.73_1#580e5152b.bracket?pid=d7401e612&amp;color=0,0,0&amp;vpa=25&amp;vtp=1"/>
          <p:cNvSpPr/>
          <p:nvPr/>
        </p:nvSpPr>
        <p:spPr>
          <a:xfrm>
            <a:off x="1671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6_BD.72_2#580e5152b?htil=6&amp;pid=d7401e612&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945645" y="1951677"/>
            <a:ext cx="3145536" cy="180136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6_BD.72_3#580e5152b.choices?htil=6&amp;pid=d7401e612&amp;color=0,0,0&amp;vtp=1&amp;bbb=1"/>
              <p:cNvSpPr/>
              <p:nvPr/>
            </p:nvSpPr>
            <p:spPr>
              <a:xfrm>
                <a:off x="722376" y="1824677"/>
                <a:ext cx="7470648"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所采取的技术手段是花药（或花粉）离体培养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用秋水仙素处理后可以得到2种基因型的玉米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能够说明植物细胞具有全能性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分别是再分化和脱分化过程，需要一定的植物激素诱导</a:t>
                </a:r>
                <a:endParaRPr lang="en-US" altLang="zh-CN" sz="2000" dirty="0"/>
              </a:p>
            </p:txBody>
          </p:sp>
        </mc:Choice>
        <mc:Fallback>
          <p:sp>
            <p:nvSpPr>
              <p:cNvPr id="5" name="QC_6_BD.72_3#580e5152b.choices?htil=6&amp;pid=d7401e612&amp;color=0,0,0&amp;vtp=1&amp;bbb=1"/>
              <p:cNvSpPr>
                <a:spLocks noRot="1" noChangeAspect="1" noMove="1" noResize="1" noEditPoints="1" noAdjustHandles="1" noChangeArrowheads="1" noChangeShapeType="1" noTextEdit="1"/>
              </p:cNvSpPr>
              <p:nvPr/>
            </p:nvSpPr>
            <p:spPr>
              <a:xfrm>
                <a:off x="722376" y="1824677"/>
                <a:ext cx="7470648" cy="1796034"/>
              </a:xfrm>
              <a:prstGeom prst="rect">
                <a:avLst/>
              </a:prstGeom>
              <a:blipFill rotWithShape="1">
                <a:blip r:embed="rId3"/>
                <a:stretch>
                  <a:fillRect l="-5" t="-18" r="3"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74_1#580e5152b?vop=1&amp;pid=d7401e612&amp;color=0,0,0&amp;vtp=1&amp;bt=1&amp;bbb=1&amp;hb=1"/>
              <p:cNvSpPr/>
              <p:nvPr/>
            </p:nvSpPr>
            <p:spPr>
              <a:xfrm>
                <a:off x="722376" y="972000"/>
                <a:ext cx="10753344" cy="3205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由花粉得到单倍体幼苗，要经过花药（或花粉）离体培养，A正确。基因型为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Aabb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玉米能产生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2种基因型</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ab</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的花粉，经花药离体培养后可得到2种单倍体幼苗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，幼苗再经秋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水仙素处理后可得到</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AAbb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aabb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两种基因型的玉米，B正确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。细胞具有全能性是指细胞经分裂和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分化后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，仍然具有产生完整生物体或分化成其他各种细胞的潜能。过程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中植物细胞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培育成了完整个体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，能够说明植物细胞具有全能性，C正确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是叶肉细胞培养成为愈伤组织的过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，是脱分化过程</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是愈伤组织形成胚状体的过程，是再分化过程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，两个过程均需要一定的植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物激素诱导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6_AS.74_1#580e5152b?vop=1&amp;pid=d7401e612&amp;color=0,0,0&amp;vtp=1&amp;bt=1&amp;bbb=1&amp;hb=1"/>
              <p:cNvSpPr>
                <a:spLocks noRot="1" noChangeAspect="1" noMove="1" noResize="1" noEditPoints="1" noAdjustHandles="1" noChangeArrowheads="1" noChangeShapeType="1" noTextEdit="1"/>
              </p:cNvSpPr>
              <p:nvPr/>
            </p:nvSpPr>
            <p:spPr>
              <a:xfrm>
                <a:off x="722376" y="972000"/>
                <a:ext cx="10753344" cy="3205734"/>
              </a:xfrm>
              <a:prstGeom prst="rect">
                <a:avLst/>
              </a:prstGeom>
              <a:blipFill rotWithShape="1">
                <a:blip r:embed="rId1"/>
                <a:stretch>
                  <a:fillRect l="-4" t="-14" r="-898" b="-140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5_1#36b4f90cc?pid=d7401e612&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[吉林长春东北师大附中2025高二期中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如图为利用体细胞诱变技术获得抗除草剂白三叶草的过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76_1#36b4f90cc.bracket?pid=d7401e612&amp;color=0,0,0&amp;vpa=26&amp;vtp=1"/>
          <p:cNvSpPr/>
          <p:nvPr/>
        </p:nvSpPr>
        <p:spPr>
          <a:xfrm>
            <a:off x="3462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6_BD.75_2#36b4f90cc?pid=d7401e61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813048" y="1951677"/>
            <a:ext cx="4562856" cy="106070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6_BD.75_3#36b4f90cc.choices?pid=d7401e612&amp;color=0,0,0&amp;vtp=1&amp;bbb=1"/>
              <p:cNvSpPr/>
              <p:nvPr/>
            </p:nvSpPr>
            <p:spPr>
              <a:xfrm>
                <a:off x="722376" y="31454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A.该育种过程所依据的原理有基因突变和植物细胞的全能性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.为了获取愈伤组织细胞，培养白三叶草组织细胞的培养基为固体培养基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.白三叶草愈伤组织和胚状体的细胞中核</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完全相同</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.过程③通常采用的筛选方法是向白三叶草幼苗喷洒适宜浓度的除草剂</a:t>
                </a:r>
                <a:endParaRPr lang="en-US" altLang="zh-CN" sz="2000" dirty="0"/>
              </a:p>
            </p:txBody>
          </p:sp>
        </mc:Choice>
        <mc:Fallback>
          <p:sp>
            <p:nvSpPr>
              <p:cNvPr id="5" name="QC_6_BD.75_3#36b4f90cc.choices?pid=d7401e612&amp;color=0,0,0&amp;vtp=1&amp;bbb=1"/>
              <p:cNvSpPr>
                <a:spLocks noRot="1" noChangeAspect="1" noMove="1" noResize="1" noEditPoints="1" noAdjustHandles="1" noChangeArrowheads="1" noChangeShapeType="1" noTextEdit="1"/>
              </p:cNvSpPr>
              <p:nvPr/>
            </p:nvSpPr>
            <p:spPr>
              <a:xfrm>
                <a:off x="722376" y="3145477"/>
                <a:ext cx="10753344" cy="1796034"/>
              </a:xfrm>
              <a:prstGeom prst="rect">
                <a:avLst/>
              </a:prstGeom>
              <a:blipFill rotWithShape="1">
                <a:blip r:embed="rId2"/>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77_1#36b4f90cc?vop=1&amp;pid=d7401e612&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射线照射愈伤组织，可以诱发基因突变；白三叶草组织细胞的培养通过①脱分化和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分化最终形成白三叶草幼苗依据的原理是植物细胞的全能性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。通过脱分化形成愈伤组织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细胞的培养基为固体培养基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，B正确。白三叶草愈伤组织和胚状体的细胞中核</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，但由于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基因选择性表达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，故细胞中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不完全相同，C错误。由于基因突变具有随机性和不定向性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要对获得的新植株进行筛选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，过程③通常向白三叶草幼苗喷洒除草剂，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获得抗除草剂的白三叶草，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200" dirty="0"/>
              </a:p>
            </p:txBody>
          </p:sp>
        </mc:Choice>
        <mc:Fallback>
          <p:sp>
            <p:nvSpPr>
              <p:cNvPr id="2" name="QC_6_AS.77_1#36b4f90cc?vop=1&amp;pid=d7401e612&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2764"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78_1#6889d8c2f?pid=98bb45f3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[广东东莞2025高二期末]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次生代谢物</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是某植物细胞在微生物侵害等胁迫过程中产生的防御物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，可用于药物生产。其研发流程：筛选高产细胞</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确定细胞生长和产物</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合成的关系（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大量生产</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78_1#6889d8c2f?pid=98bb45f38&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189" b="-3491"/>
                </a:stretch>
              </a:blipFill>
            </p:spPr>
            <p:txBody>
              <a:bodyPr/>
              <a:lstStyle/>
              <a:p>
                <a:r>
                  <a:rPr lang="zh-CN" altLang="en-US">
                    <a:noFill/>
                  </a:rPr>
                  <a:t> </a:t>
                </a:r>
              </a:p>
            </p:txBody>
          </p:sp>
        </mc:Fallback>
      </mc:AlternateContent>
      <p:sp>
        <p:nvSpPr>
          <p:cNvPr id="3" name="QC_6_AN.79_1#6889d8c2f.bracket?pid=98bb45f38&amp;color=0,0,0&amp;vpa=27&amp;vtp=1"/>
          <p:cNvSpPr/>
          <p:nvPr/>
        </p:nvSpPr>
        <p:spPr>
          <a:xfrm>
            <a:off x="4622864"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6_BD.78_2#6889d8c2f?htil=7&amp;pid=98bb45f3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439866" y="2408877"/>
            <a:ext cx="2606040" cy="21122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6_BD.78_3#6889d8c2f.choices?htil=7&amp;pid=98bb45f38&amp;color=0,0,0&amp;vtp=1&amp;bbb=1"/>
              <p:cNvSpPr/>
              <p:nvPr/>
            </p:nvSpPr>
            <p:spPr>
              <a:xfrm>
                <a:off x="722376" y="2281877"/>
                <a:ext cx="8019288" cy="1781302"/>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A.应先培养大量细胞，后改变条件使细胞停止生长来大量生产</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.将微生物菌体作为诱导因子加入培养基中，可能会提高</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的工厂化生产需要将高产植株的外植体培养成完整植株后提取</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.可以通过改造酵母菌等微生物的基因，利用发酵工程生产</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6_BD.78_3#6889d8c2f.choices?htil=7&amp;pid=98bb45f38&amp;color=0,0,0&amp;vtp=1&amp;bbb=1"/>
              <p:cNvSpPr>
                <a:spLocks noRot="1" noChangeAspect="1" noMove="1" noResize="1" noEditPoints="1" noAdjustHandles="1" noChangeArrowheads="1" noChangeShapeType="1" noTextEdit="1"/>
              </p:cNvSpPr>
              <p:nvPr/>
            </p:nvSpPr>
            <p:spPr>
              <a:xfrm>
                <a:off x="722376" y="2281877"/>
                <a:ext cx="8019288" cy="1781302"/>
              </a:xfrm>
              <a:prstGeom prst="rect">
                <a:avLst/>
              </a:prstGeom>
              <a:blipFill rotWithShape="1">
                <a:blip r:embed="rId3"/>
                <a:stretch>
                  <a:fillRect l="-5" t="-18" r="3" b="-264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80_1#6889d8c2f?vop=1&amp;pid=98bb45f38&amp;color=0,0,0&amp;vtp=1&amp;bt=1&amp;bbb=1&amp;hb=1"/>
              <p:cNvSpPr/>
              <p:nvPr/>
            </p:nvSpPr>
            <p:spPr>
              <a:xfrm>
                <a:off x="722376" y="972000"/>
                <a:ext cx="10753344" cy="22532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据实验结果可知，细胞停止生长后才开始大量合成</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，故应先培养大量细胞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，后改变条件使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细胞停止生长来大量生产</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，A正确；由题干可知，微生物侵害等胁迫可诱导植物细胞产生</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微生物菌体作为诱导因子加入培养基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，可能会提高</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产量，B正确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的工厂化生产利用的是植物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细胞培养技术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，不需要将外植体培养成完整植株，C错误；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可通过改造酵母菌等微生物的基因，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再利用发酵工程生产</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6_AS.80_1#6889d8c2f?vop=1&amp;pid=98bb45f38&amp;color=0,0,0&amp;vtp=1&amp;bt=1&amp;bbb=1&amp;hb=1"/>
              <p:cNvSpPr>
                <a:spLocks noRot="1" noChangeAspect="1" noMove="1" noResize="1" noEditPoints="1" noAdjustHandles="1" noChangeArrowheads="1" noChangeShapeType="1" noTextEdit="1"/>
              </p:cNvSpPr>
              <p:nvPr/>
            </p:nvSpPr>
            <p:spPr>
              <a:xfrm>
                <a:off x="722376" y="972000"/>
                <a:ext cx="10753344" cy="2253234"/>
              </a:xfrm>
              <a:prstGeom prst="rect">
                <a:avLst/>
              </a:prstGeom>
              <a:blipFill rotWithShape="1">
                <a:blip r:embed="rId1"/>
                <a:stretch>
                  <a:fillRect l="-4" t="-20" r="-1175" b="-199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81_1#b6cffd1bd?pid=98bb45f38&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[甘肃平凉2025高二期中]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辣椒素作为一种生物碱广泛用于食品保健、医药工业等领域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。辣椒素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的获得途径如图所示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82_1#b6cffd1bd.bracket?pid=98bb45f38&amp;color=0,0,0&amp;vpa=28&amp;vtp=1"/>
          <p:cNvSpPr/>
          <p:nvPr/>
        </p:nvSpPr>
        <p:spPr>
          <a:xfrm>
            <a:off x="5481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6_BD.81_2#b6cffd1bd?pid=98bb45f3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456432" y="1951677"/>
            <a:ext cx="5285232" cy="13624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6_BD.81_3#b6cffd1bd.choices?pid=98bb45f38&amp;color=0,0,0&amp;vtp=1&amp;bbb=1"/>
          <p:cNvSpPr/>
          <p:nvPr/>
        </p:nvSpPr>
        <p:spPr>
          <a:xfrm>
            <a:off x="722376" y="34502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A.①过程受外源激素的调控，②过程受内源激素的调控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.实现①过程的条件是外植体细胞发生基因突变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.获得脱毒苗常用的外植体是成熟的根和茎，脱毒苗具有更强的抗病毒能力</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.辣椒素是次生代谢物，通过细胞培养获得辣椒素的过程不需要实现细胞的全能性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83_1#b6cffd1bd?vop=1&amp;pid=98bb45f38&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在进行植物组织培养时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，需要在培养基中添加适当比例的生长素和细胞分裂素诱导细胞的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脱分化和再分化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，因此①脱分化和②再分化过程都受到外源激素的调控，A错误；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①过程表示脱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，实现脱分化的条件是外植体细胞的基因进行选择性表达，而不是发生基因突变，B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由于植物顶端分生区附近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（如茎尖）病毒极少，甚至没有病毒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，所以将该区细胞进行离体培养可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以获得脱毒苗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，而不能用成熟的根和茎来培养获得脱毒苗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，并且脱毒苗通常并不具有更强的抗病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毒能力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，C错误；辣椒素是次生代谢物，通过细胞培养得到的高产细胞系就可产生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，不需要培养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成完整植株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，所以不需要实现植物细胞的全能性，D正确。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84_1#7c7083b88?pid=98bb45f38&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8.药用植物麻花艽</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QJ</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和狭叶柴胡</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含有重要药物成分——齐墩果酸，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因其在细胞中含量很低，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从植物组织中直接提取会破坏大量植物资源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。研究人员利用原生质体融合技术培育杂种细胞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期实现细胞产物的工厂化生产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。请回答下列问题：</a:t>
                </a:r>
                <a:endParaRPr lang="en-US" altLang="zh-CN" sz="2000" dirty="0"/>
              </a:p>
            </p:txBody>
          </p:sp>
        </mc:Choice>
        <mc:Fallback>
          <p:sp>
            <p:nvSpPr>
              <p:cNvPr id="2" name="QO_6_BD.84_1#7c7083b88?pid=98bb45f38&amp;color=0,0,0&amp;vtp=1&amp;bt=1&amp;bbb=1&amp;hb=1"/>
              <p:cNvSpPr>
                <a:spLocks noRot="1" noChangeAspect="1" noMove="1" noResize="1" noEditPoints="1" noAdjustHandles="1" noChangeArrowheads="1" noChangeShapeType="1" noTextEdit="1"/>
              </p:cNvSpPr>
              <p:nvPr/>
            </p:nvSpPr>
            <p:spPr>
              <a:xfrm>
                <a:off x="722376" y="972000"/>
                <a:ext cx="10753344" cy="1313434"/>
              </a:xfrm>
              <a:prstGeom prst="rect">
                <a:avLst/>
              </a:prstGeom>
              <a:blipFill rotWithShape="1">
                <a:blip r:embed="rId1"/>
                <a:stretch>
                  <a:fillRect l="-4" t="-34" r="-2427" b="-342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7_BD.85_1#ead1ae318?pid=7c7083b88&amp;color=0,0,0&amp;vtp=1&amp;bbb=1&amp;hb=1"/>
              <p:cNvSpPr/>
              <p:nvPr/>
            </p:nvSpPr>
            <p:spPr>
              <a:xfrm>
                <a:off x="722376" y="2291403"/>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酶处理</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QJ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的细胞以获得原生质体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填化学法名称）诱导其融合得到杂种细胞</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ZA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ZB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ZC</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。上述过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程需在与细胞液浓度相当的培养液中进行，避免原生质体吸水涨破或</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B_7_BD.85_1#ead1ae318?pid=7c7083b88&amp;color=0,0,0&amp;vtp=1&amp;bbb=1&amp;hb=1"/>
              <p:cNvSpPr>
                <a:spLocks noRot="1" noChangeAspect="1" noMove="1" noResize="1" noEditPoints="1" noAdjustHandles="1" noChangeArrowheads="1" noChangeShapeType="1" noTextEdit="1"/>
              </p:cNvSpPr>
              <p:nvPr/>
            </p:nvSpPr>
            <p:spPr>
              <a:xfrm>
                <a:off x="722376" y="2291403"/>
                <a:ext cx="10753344" cy="1300353"/>
              </a:xfrm>
              <a:prstGeom prst="rect">
                <a:avLst/>
              </a:prstGeom>
              <a:blipFill rotWithShape="1">
                <a:blip r:embed="rId2"/>
                <a:stretch>
                  <a:fillRect l="-4" t="-25" r="-1087" b="-3501"/>
                </a:stretch>
              </a:blipFill>
            </p:spPr>
            <p:txBody>
              <a:bodyPr/>
              <a:lstStyle/>
              <a:p>
                <a:r>
                  <a:rPr lang="zh-CN" altLang="en-US">
                    <a:noFill/>
                  </a:rPr>
                  <a:t> </a:t>
                </a:r>
              </a:p>
            </p:txBody>
          </p:sp>
        </mc:Fallback>
      </mc:AlternateContent>
      <p:sp>
        <p:nvSpPr>
          <p:cNvPr id="4" name="QB_7_AN.86_1#ead1ae318.blank?pid=7c7083b88&amp;color=0,0,0&amp;vpa=29&amp;vtp=1&amp;bbb=1"/>
          <p:cNvSpPr/>
          <p:nvPr/>
        </p:nvSpPr>
        <p:spPr>
          <a:xfrm>
            <a:off x="1897126" y="2253303"/>
            <a:ext cx="196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纤维素酶和果胶</a:t>
            </a:r>
            <a:endParaRPr lang="en-US" altLang="zh-CN" sz="2000" dirty="0"/>
          </a:p>
        </p:txBody>
      </p:sp>
      <mc:AlternateContent xmlns:mc="http://schemas.openxmlformats.org/markup-compatibility/2006">
        <mc:Choice xmlns:a14="http://schemas.microsoft.com/office/drawing/2010/main" Requires="a14">
          <p:sp>
            <p:nvSpPr>
              <p:cNvPr id="5" name="QB_7_AN.87_1#ead1ae318.blank?pid=7c7083b88&amp;color=0,0,0&amp;vpa=30&amp;vtp=1&amp;bbb=1&amp;hb=1"/>
              <p:cNvSpPr/>
              <p:nvPr/>
            </p:nvSpPr>
            <p:spPr>
              <a:xfrm>
                <a:off x="722377" y="2253303"/>
                <a:ext cx="10749631" cy="855409"/>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聚乙二醇融合法</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或高</a:t>
                </a:r>
                <a14:m>
                  <m:oMath xmlns:m="http://schemas.openxmlformats.org/officeDocument/2006/math">
                    <m:sSup>
                      <m:sSup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𝐂𝐚</m:t>
                        </m:r>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up>
                    </m:sSup>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高</a:t>
                </a:r>
                <a14:m>
                  <m:oMath xmlns:m="http://schemas.openxmlformats.org/officeDocument/2006/math">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𝐩𝐇</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融合法）</a:t>
                </a:r>
                <a:endParaRPr lang="en-US" altLang="zh-CN" sz="2000" dirty="0"/>
              </a:p>
            </p:txBody>
          </p:sp>
        </mc:Choice>
        <mc:Fallback>
          <p:sp>
            <p:nvSpPr>
              <p:cNvPr id="5" name="QB_7_AN.87_1#ead1ae318.blank?pid=7c7083b88&amp;color=0,0,0&amp;vpa=30&amp;vtp=1&amp;bbb=1&amp;hb=1"/>
              <p:cNvSpPr>
                <a:spLocks noRot="1" noChangeAspect="1" noMove="1" noResize="1" noEditPoints="1" noAdjustHandles="1" noChangeArrowheads="1" noChangeShapeType="1" noTextEdit="1"/>
              </p:cNvSpPr>
              <p:nvPr/>
            </p:nvSpPr>
            <p:spPr>
              <a:xfrm>
                <a:off x="722377" y="2253303"/>
                <a:ext cx="10749631" cy="855409"/>
              </a:xfrm>
              <a:prstGeom prst="rect">
                <a:avLst/>
              </a:prstGeom>
              <a:blipFill rotWithShape="1">
                <a:blip r:embed="rId3"/>
                <a:stretch>
                  <a:fillRect l="-4" t="-38" r="1" b="-5374"/>
                </a:stretch>
              </a:blipFill>
            </p:spPr>
            <p:txBody>
              <a:bodyPr/>
              <a:lstStyle/>
              <a:p>
                <a:r>
                  <a:rPr lang="zh-CN" altLang="en-US">
                    <a:noFill/>
                  </a:rPr>
                  <a:t> </a:t>
                </a:r>
              </a:p>
            </p:txBody>
          </p:sp>
        </mc:Fallback>
      </mc:AlternateContent>
      <p:sp>
        <p:nvSpPr>
          <p:cNvPr id="6" name="QB_7_AN.88_1#ead1ae318.blank?pid=7c7083b88&amp;color=0,0,0&amp;vpa=31&amp;vtp=1&amp;bbb=1"/>
          <p:cNvSpPr/>
          <p:nvPr/>
        </p:nvSpPr>
        <p:spPr>
          <a:xfrm>
            <a:off x="8351901" y="3148653"/>
            <a:ext cx="120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失水皱缩</a:t>
            </a:r>
            <a:endParaRPr lang="en-US" altLang="zh-CN" sz="2000" dirty="0"/>
          </a:p>
        </p:txBody>
      </p:sp>
      <mc:AlternateContent xmlns:mc="http://schemas.openxmlformats.org/markup-compatibility/2006">
        <mc:Choice xmlns:a14="http://schemas.microsoft.com/office/drawing/2010/main" Requires="a14">
          <p:sp>
            <p:nvSpPr>
              <p:cNvPr id="7" name="QB_7_AS.89_1#ead1ae318?vop=1&amp;pid=7c7083b88&amp;color=0,0,0&amp;vtp=1&amp;bbb=1&amp;hb=1"/>
              <p:cNvSpPr/>
              <p:nvPr/>
            </p:nvSpPr>
            <p:spPr>
              <a:xfrm>
                <a:off x="722376" y="3691070"/>
                <a:ext cx="10753344" cy="1796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原生质体为植物细胞去除了细胞壁（主要成分为纤维素和果胶）后的结构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，故需要用纤维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素酶和果胶酶处理</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QJ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的细胞获得原生质体，再用聚乙二醇融合法（或高</a:t>
                </a:r>
                <a14:m>
                  <m:oMath xmlns:m="http://schemas.openxmlformats.org/officeDocument/2006/math">
                    <m:sSup>
                      <m:sSupPr>
                        <m:ctrlPr>
                          <a:rPr lang="en-US" altLang="zh-CN" sz="22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Ca</m:t>
                        </m:r>
                      </m:e>
                      <m:sup>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p>
                    </m:sSup>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融合法）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诱导原生质体融合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。上述过程需在与细胞液浓度相当的培养液中进行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，避免原生质体吸水涨破或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失水皱缩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7" name="QB_7_AS.89_1#ead1ae318?vop=1&amp;pid=7c7083b88&amp;color=0,0,0&amp;vtp=1&amp;bbb=1&amp;hb=1"/>
              <p:cNvSpPr>
                <a:spLocks noRot="1" noChangeAspect="1" noMove="1" noResize="1" noEditPoints="1" noAdjustHandles="1" noChangeArrowheads="1" noChangeShapeType="1" noTextEdit="1"/>
              </p:cNvSpPr>
              <p:nvPr/>
            </p:nvSpPr>
            <p:spPr>
              <a:xfrm>
                <a:off x="722376" y="3691070"/>
                <a:ext cx="10753344" cy="1796034"/>
              </a:xfrm>
              <a:prstGeom prst="rect">
                <a:avLst/>
              </a:prstGeom>
              <a:blipFill rotWithShape="1">
                <a:blip r:embed="rId4"/>
                <a:stretch>
                  <a:fillRect l="-4" t="-25" r="-228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2" end="2"/>
                                            </p:txEl>
                                          </p:spTgt>
                                        </p:tgtEl>
                                        <p:attrNameLst>
                                          <p:attrName>style.visibility</p:attrName>
                                        </p:attrNameLst>
                                      </p:cBhvr>
                                      <p:to>
                                        <p:strVal val="visible"/>
                                      </p:to>
                                    </p:set>
                                    <p:animEffect transition="in" filter="fade">
                                      <p:cBhvr>
                                        <p:cTn id="43" dur="500"/>
                                        <p:tgtEl>
                                          <p:spTgt spid="7">
                                            <p:txEl>
                                              <p:pRg st="2" end="2"/>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
                                            <p:txEl>
                                              <p:pRg st="3" end="3"/>
                                            </p:txEl>
                                          </p:spTgt>
                                        </p:tgtEl>
                                        <p:attrNameLst>
                                          <p:attrName>style.visibility</p:attrName>
                                        </p:attrNameLst>
                                      </p:cBhvr>
                                      <p:to>
                                        <p:strVal val="visible"/>
                                      </p:to>
                                    </p:set>
                                    <p:animEffect transition="in" filter="fade">
                                      <p:cBhvr>
                                        <p:cTn id="46"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_1#0d3e6f01d?vop=1&amp;pid=2aac9beb6&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配子也具有发育成完整个体所必需的全部基因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，花药离体培养证明植物的配子也能表现出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全能性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，A错误；植物体细胞具有发育成完整个体所需的全部基因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，但高度分化的植物细胞只有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在离体状态下才可能表现出全能性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，B错误；在植物的生长发育过程中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，并不是所有的细胞都表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现出全能性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，如高度分化的细胞没有表现出全能性，C正确；将花粉细胞的全能性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，玉米种子中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有植物体的幼体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，发育成完整植株不能体现细胞的全能性，D错误。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7_BD.90_1#1199050f0?htil=8&amp;pid=7c7083b88&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072519" y="1054296"/>
            <a:ext cx="4334256" cy="318211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O_7_BD.90_2#1199050f0?htil=8&amp;pid=7c7083b88&amp;color=0,0,0&amp;vtp=1&amp;bt=1&amp;bbb=1&amp;hb=1&amp;hs=1"/>
              <p:cNvSpPr/>
              <p:nvPr/>
            </p:nvSpPr>
            <p:spPr>
              <a:xfrm>
                <a:off x="722376" y="972000"/>
                <a:ext cx="6281928"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（2）合成酶基因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𝑎𝑚𝑦𝑟𝑖𝑛</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是齐墩果酸合成的关键基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，实验测得</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QJ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及杂种细胞</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ZA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ZB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ZC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中齐墩果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酸含量如图所示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3" name="QO_7_BD.90_2#1199050f0?htil=8&amp;pid=7c7083b88&amp;color=0,0,0&amp;vtp=1&amp;bt=1&amp;bbb=1&amp;hb=1&amp;hs=1"/>
              <p:cNvSpPr>
                <a:spLocks noRot="1" noChangeAspect="1" noMove="1" noResize="1" noEditPoints="1" noAdjustHandles="1" noChangeArrowheads="1" noChangeShapeType="1" noTextEdit="1"/>
              </p:cNvSpPr>
              <p:nvPr/>
            </p:nvSpPr>
            <p:spPr>
              <a:xfrm>
                <a:off x="722376" y="972000"/>
                <a:ext cx="6281928" cy="1313434"/>
              </a:xfrm>
              <a:prstGeom prst="rect">
                <a:avLst/>
              </a:prstGeom>
              <a:blipFill rotWithShape="1">
                <a:blip r:embed="rId2"/>
                <a:stretch>
                  <a:fillRect l="-6" t="-34" r="-835" b="-342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8_BD.91_1#24c0e1a99?pid=1199050f0&amp;color=0,0,0&amp;vtp=1&amp;bbb=1&amp;hb=1&amp;hs=1"/>
              <p:cNvSpPr/>
              <p:nvPr/>
            </p:nvSpPr>
            <p:spPr>
              <a:xfrm>
                <a:off x="722376" y="4361503"/>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ZA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中含有</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QJ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的正常合成酶基因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𝑎𝑚𝑦𝑟𝑖𝑛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，但齐墩果酸含量反而低于</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QJ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，可能的原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4" name="QB_8_BD.91_1#24c0e1a99?pid=1199050f0&amp;color=0,0,0&amp;vtp=1&amp;bbb=1&amp;hb=1&amp;hs=1"/>
              <p:cNvSpPr>
                <a:spLocks noRot="1" noChangeAspect="1" noMove="1" noResize="1" noEditPoints="1" noAdjustHandles="1" noChangeArrowheads="1" noChangeShapeType="1" noTextEdit="1"/>
              </p:cNvSpPr>
              <p:nvPr/>
            </p:nvSpPr>
            <p:spPr>
              <a:xfrm>
                <a:off x="722376" y="4361503"/>
                <a:ext cx="10753344" cy="843153"/>
              </a:xfrm>
              <a:prstGeom prst="rect">
                <a:avLst/>
              </a:prstGeom>
              <a:blipFill rotWithShape="1">
                <a:blip r:embed="rId3"/>
                <a:stretch>
                  <a:fillRect l="-4" t="-38" b="-539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8_AN.92_1#24c0e1a99.blank?pid=1199050f0&amp;color=0,0,0&amp;vpa=32&amp;vtp=1&amp;bbb=1"/>
              <p:cNvSpPr/>
              <p:nvPr/>
            </p:nvSpPr>
            <p:spPr>
              <a:xfrm>
                <a:off x="1214501" y="4852739"/>
                <a:ext cx="9131491"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𝐙𝐀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细胞中的</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𝐐𝐉</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𝐂𝐇</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的遗传信息在表达时相互干扰，导致</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𝜷</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𝒂𝒎𝒚𝒓𝒊𝒏</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表达量降低</a:t>
                </a:r>
                <a:endParaRPr lang="en-US" altLang="zh-CN" sz="100" dirty="0">
                  <a:solidFill>
                    <a:srgbClr val="00B050"/>
                  </a:solidFill>
                </a:endParaRPr>
              </a:p>
            </p:txBody>
          </p:sp>
        </mc:Choice>
        <mc:Fallback>
          <p:sp>
            <p:nvSpPr>
              <p:cNvPr id="5" name="QB_8_AN.92_1#24c0e1a99.blank?pid=1199050f0&amp;color=0,0,0&amp;vpa=32&amp;vtp=1&amp;bbb=1"/>
              <p:cNvSpPr>
                <a:spLocks noRot="1" noChangeAspect="1" noMove="1" noResize="1" noEditPoints="1" noAdjustHandles="1" noChangeArrowheads="1" noChangeShapeType="1" noTextEdit="1"/>
              </p:cNvSpPr>
              <p:nvPr/>
            </p:nvSpPr>
            <p:spPr>
              <a:xfrm>
                <a:off x="1214501" y="4852739"/>
                <a:ext cx="9131491" cy="303784"/>
              </a:xfrm>
              <a:prstGeom prst="rect">
                <a:avLst/>
              </a:prstGeom>
              <a:blipFill rotWithShape="1">
                <a:blip r:embed="rId4"/>
                <a:stretch>
                  <a:fillRect l="-4" t="-3785" r="6" b="-449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8_AS.93_1#24c0e1a99?vop=1&amp;pid=1199050f0&amp;color=0,0,0&amp;vtp=1&amp;bbb=1&amp;hb=1"/>
              <p:cNvSpPr/>
              <p:nvPr/>
            </p:nvSpPr>
            <p:spPr>
              <a:xfrm>
                <a:off x="722376" y="5206053"/>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ZA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中含有</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QJ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的正常合成酶基因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𝑎𝑚𝑦𝑟𝑖𝑛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，但齐墩果酸含量反而低于</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QJ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的原因是</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ZA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QJ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的遗传信息在表达时相互干扰，导致</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𝑎𝑚𝑦𝑟𝑖𝑛</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表达量降低。</a:t>
                </a:r>
                <a:endParaRPr lang="en-US" altLang="zh-CN" sz="2200" dirty="0">
                  <a:solidFill>
                    <a:srgbClr val="000000"/>
                  </a:solidFill>
                </a:endParaRPr>
              </a:p>
            </p:txBody>
          </p:sp>
        </mc:Choice>
        <mc:Fallback>
          <p:sp>
            <p:nvSpPr>
              <p:cNvPr id="6" name="QB_8_AS.93_1#24c0e1a99?vop=1&amp;pid=1199050f0&amp;color=0,0,0&amp;vtp=1&amp;bbb=1&amp;hb=1"/>
              <p:cNvSpPr>
                <a:spLocks noRot="1" noChangeAspect="1" noMove="1" noResize="1" noEditPoints="1" noAdjustHandles="1" noChangeArrowheads="1" noChangeShapeType="1" noTextEdit="1"/>
              </p:cNvSpPr>
              <p:nvPr/>
            </p:nvSpPr>
            <p:spPr>
              <a:xfrm>
                <a:off x="722376" y="5206053"/>
                <a:ext cx="10753344" cy="907034"/>
              </a:xfrm>
              <a:prstGeom prst="rect">
                <a:avLst/>
              </a:prstGeom>
              <a:blipFill rotWithShape="1">
                <a:blip r:embed="rId5"/>
                <a:stretch>
                  <a:fillRect l="-4" t="-36" b="-497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8_BD.94_1#2cc29fe29?pid=1199050f0&amp;color=0,0,0&amp;vtp=1&amp;bt=1&amp;bbb=1&amp;hb=1"/>
          <p:cNvSpPr/>
          <p:nvPr/>
        </p:nvSpPr>
        <p:spPr>
          <a:xfrm>
            <a:off x="722376" y="969265"/>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②根据图中实验结果，为大量获取齐墩果酸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，后续操作是在适宜条件下选择</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细胞进行细胞产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物的工厂化生产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3" name="QB_8_AN.95_1#2cc29fe29.blank?pid=1199050f0&amp;color=0,0,0&amp;vpa=33&amp;vtp=1&amp;bbb=1"/>
              <p:cNvSpPr/>
              <p:nvPr/>
            </p:nvSpPr>
            <p:spPr>
              <a:xfrm>
                <a:off x="9140889" y="1020000"/>
                <a:ext cx="447675"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𝐙𝐁</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8_AN.95_1#2cc29fe29.blank?pid=1199050f0&amp;color=0,0,0&amp;vpa=33&amp;vtp=1&amp;bbb=1"/>
              <p:cNvSpPr>
                <a:spLocks noRot="1" noChangeAspect="1" noMove="1" noResize="1" noEditPoints="1" noAdjustHandles="1" noChangeArrowheads="1" noChangeShapeType="1" noTextEdit="1"/>
              </p:cNvSpPr>
              <p:nvPr/>
            </p:nvSpPr>
            <p:spPr>
              <a:xfrm>
                <a:off x="9140889" y="1020000"/>
                <a:ext cx="447675" cy="294577"/>
              </a:xfrm>
              <a:prstGeom prst="rect">
                <a:avLst/>
              </a:prstGeom>
              <a:blipFill rotWithShape="1">
                <a:blip r:embed="rId1"/>
                <a:stretch>
                  <a:fillRect l="-14" t="-64" r="14" b="-771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8_AS.96_1#2cc29fe29?vop=1&amp;pid=1199050f0&amp;color=0,0,0&amp;vtp=1&amp;bbb=1&amp;hb=1"/>
              <p:cNvSpPr/>
              <p:nvPr/>
            </p:nvSpPr>
            <p:spPr>
              <a:xfrm>
                <a:off x="722376" y="1831975"/>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ZB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细胞中齐墩果酸含量最高，因此为大量获取齐墩果酸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，可在适宜条件下选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择</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ZB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细胞进行细胞产物的工厂化生产。</a:t>
                </a:r>
                <a:endParaRPr lang="en-US" altLang="zh-CN" sz="2200" dirty="0">
                  <a:solidFill>
                    <a:srgbClr val="000000"/>
                  </a:solidFill>
                </a:endParaRPr>
              </a:p>
            </p:txBody>
          </p:sp>
        </mc:Choice>
        <mc:Fallback>
          <p:sp>
            <p:nvSpPr>
              <p:cNvPr id="4" name="QB_8_AS.96_1#2cc29fe29?vop=1&amp;pid=1199050f0&amp;color=0,0,0&amp;vtp=1&amp;bbb=1&amp;hb=1"/>
              <p:cNvSpPr>
                <a:spLocks noRot="1" noChangeAspect="1" noMove="1" noResize="1" noEditPoints="1" noAdjustHandles="1" noChangeArrowheads="1" noChangeShapeType="1" noTextEdit="1"/>
              </p:cNvSpPr>
              <p:nvPr/>
            </p:nvSpPr>
            <p:spPr>
              <a:xfrm>
                <a:off x="722376" y="1831975"/>
                <a:ext cx="10753344" cy="907034"/>
              </a:xfrm>
              <a:prstGeom prst="rect">
                <a:avLst/>
              </a:prstGeom>
              <a:blipFill rotWithShape="1">
                <a:blip r:embed="rId2"/>
                <a:stretch>
                  <a:fillRect l="-4" r="-413" b="-50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97_1#3a3e95e5b?pid=7c7083b88&amp;color=0,0,0&amp;vtp=1&amp;bt=1&amp;bbb=1&amp;h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（3）综合分析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，利用原生质体融合技术开发药用植物细胞产物的工厂化生产的意义有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答出2点即可）。</a:t>
            </a:r>
            <a:endParaRPr lang="en-US" altLang="zh-CN" sz="2000" dirty="0"/>
          </a:p>
        </p:txBody>
      </p:sp>
      <p:sp>
        <p:nvSpPr>
          <p:cNvPr id="3" name="QB_7_AN.98_1#3a3e95e5b.blank?pid=7c7083b88&amp;color=0,0,0&amp;vpa=34&amp;vtp=1&amp;bbb=1&amp;hb=1"/>
          <p:cNvSpPr/>
          <p:nvPr/>
        </p:nvSpPr>
        <p:spPr>
          <a:xfrm>
            <a:off x="722377" y="93116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生产周</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期短</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；几乎不受季节、天气等因素限制；保护野生植物资源等（合理即可）</a:t>
            </a:r>
            <a:endParaRPr lang="en-US" altLang="zh-CN" sz="2000" dirty="0"/>
          </a:p>
        </p:txBody>
      </p:sp>
      <p:sp>
        <p:nvSpPr>
          <p:cNvPr id="4" name="QB_7_AS.99_1#3a3e95e5b?vop=1&amp;pid=7c7083b88&amp;color=0,0,0&amp;vtp=1&amp;bbb=1&amp;hb=1"/>
          <p:cNvSpPr/>
          <p:nvPr/>
        </p:nvSpPr>
        <p:spPr>
          <a:xfrm>
            <a:off x="722376" y="192036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利用原生质体融合技术开发药用植物细胞产物的工厂化生产的意义有生产周期短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，几乎不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受季节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、天气等因素限制，保护野生植物资源，提高产量等。</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5aea1a81c.fixed?pid=8727f2105&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4#5aea1a81c.fixed?pid=8727f2105&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课时2</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植物细胞工程的应用</a:t>
            </a:r>
            <a:endParaRPr lang="en-US" altLang="zh-CN" sz="4400" dirty="0"/>
          </a:p>
        </p:txBody>
      </p:sp>
      <p:pic>
        <p:nvPicPr>
          <p:cNvPr id="4" name="C_4#5aea1a81c.fixed?pid=8727f2105&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5aea1a81c.fixed?pid=8727f2105&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00_1#082111c2d?pid=5aea1a81c&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[湖南常德2024高二期中]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狼爪瓦松是一种具有观赏价值的野生花卉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，其产生的黄酮类化合物可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。狼爪瓦松野生资源有限，难以满足市场需求。因此，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目前一般通过植物细胞工程进行培养，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具体过程如图所示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，其中的数字序号代表处理或生理过程。请回答下列相关问题：</a:t>
            </a:r>
            <a:endParaRPr lang="en-US" altLang="zh-CN" sz="2000" dirty="0"/>
          </a:p>
        </p:txBody>
      </p:sp>
      <p:pic>
        <p:nvPicPr>
          <p:cNvPr id="3" name="QO_5_BD.100_2#082111c2d?pid=5aea1a81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931920" y="2418403"/>
            <a:ext cx="4334256" cy="204825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B_6_BD.101_1#87251f386?pid=082111c2d&amp;color=0,0,0&amp;vtp=1&amp;bbb=1&amp;hb=1"/>
              <p:cNvSpPr/>
              <p:nvPr/>
            </p:nvSpPr>
            <p:spPr>
              <a:xfrm>
                <a:off x="722376" y="4602803"/>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（1）图中经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②③过程培养获得植株乙所利用技术的细胞学原理是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该技术的优点有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答出一点）。图中形成植株丁的过程中，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PEG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的作用是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B_6_BD.101_1#87251f386?pid=082111c2d&amp;color=0,0,0&amp;vtp=1&amp;bbb=1&amp;hb=1"/>
              <p:cNvSpPr>
                <a:spLocks noRot="1" noChangeAspect="1" noMove="1" noResize="1" noEditPoints="1" noAdjustHandles="1" noChangeArrowheads="1" noChangeShapeType="1" noTextEdit="1"/>
              </p:cNvSpPr>
              <p:nvPr/>
            </p:nvSpPr>
            <p:spPr>
              <a:xfrm>
                <a:off x="722376" y="4602803"/>
                <a:ext cx="10753344" cy="1300353"/>
              </a:xfrm>
              <a:prstGeom prst="rect">
                <a:avLst/>
              </a:prstGeom>
              <a:blipFill rotWithShape="1">
                <a:blip r:embed="rId2"/>
                <a:stretch>
                  <a:fillRect l="-4" t="-25" b="-3501"/>
                </a:stretch>
              </a:blipFill>
            </p:spPr>
            <p:txBody>
              <a:bodyPr/>
              <a:lstStyle/>
              <a:p>
                <a:r>
                  <a:rPr lang="zh-CN" altLang="en-US">
                    <a:noFill/>
                  </a:rPr>
                  <a:t> </a:t>
                </a:r>
              </a:p>
            </p:txBody>
          </p:sp>
        </mc:Fallback>
      </mc:AlternateContent>
      <p:sp>
        <p:nvSpPr>
          <p:cNvPr id="5" name="QB_6_AN.102_1#87251f386.blank?pid=082111c2d&amp;color=0,0,0&amp;vpa=35&amp;vtp=1&amp;bbb=1"/>
          <p:cNvSpPr/>
          <p:nvPr/>
        </p:nvSpPr>
        <p:spPr>
          <a:xfrm>
            <a:off x="7993126" y="4564703"/>
            <a:ext cx="247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植物细胞具有全能性</a:t>
            </a:r>
            <a:endParaRPr lang="en-US" altLang="zh-CN" sz="2000" dirty="0"/>
          </a:p>
        </p:txBody>
      </p:sp>
      <p:sp>
        <p:nvSpPr>
          <p:cNvPr id="6" name="QB_6_AN.103_1#87251f386.blank?pid=082111c2d&amp;color=0,0,0&amp;vpa=36&amp;vtp=1&amp;bbb=1"/>
          <p:cNvSpPr/>
          <p:nvPr/>
        </p:nvSpPr>
        <p:spPr>
          <a:xfrm>
            <a:off x="2509901" y="5021903"/>
            <a:ext cx="755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可以高效、快速地实现种苗的大量繁殖；保持优良品种的遗传特性</a:t>
            </a:r>
            <a:endParaRPr lang="en-US" altLang="zh-CN" sz="2000" dirty="0"/>
          </a:p>
        </p:txBody>
      </p:sp>
      <p:sp>
        <p:nvSpPr>
          <p:cNvPr id="7" name="QB_6_AN.104_1#87251f386.blank?pid=082111c2d&amp;color=0,0,0&amp;vpa=37&amp;vtp=1&amp;bbb=1"/>
          <p:cNvSpPr/>
          <p:nvPr/>
        </p:nvSpPr>
        <p:spPr>
          <a:xfrm>
            <a:off x="7019989" y="5460053"/>
            <a:ext cx="221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诱导原生质体融合</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AS.105_1#87251f386?vop=1&amp;pid=082111c2d&amp;color=0,0,0&amp;mp=1&amp;vtp=1&amp;bt=1&amp;bbb=1&amp;hb=1"/>
              <p:cNvSpPr/>
              <p:nvPr/>
            </p:nvSpPr>
            <p:spPr>
              <a:xfrm>
                <a:off x="722376" y="972000"/>
                <a:ext cx="10753344" cy="1355979"/>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植物组织培养所利用的原理是植物细胞具有全能性。植物组织培养技术可以高效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、快速地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实现种苗的大量繁殖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；植物组织培养属于无性生殖，可以保持优良品种的遗传特性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。培育形成植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株丁的过程中</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PEG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的作用是诱导原生质体融合。</a:t>
                </a:r>
                <a:endParaRPr lang="en-US" altLang="zh-CN" sz="2200" dirty="0"/>
              </a:p>
            </p:txBody>
          </p:sp>
        </mc:Choice>
        <mc:Fallback>
          <p:sp>
            <p:nvSpPr>
              <p:cNvPr id="2" name="QB_6_AS.105_1#87251f386?vop=1&amp;pid=082111c2d&amp;color=0,0,0&amp;mp=1&amp;vtp=1&amp;bt=1&amp;bbb=1&amp;hb=1"/>
              <p:cNvSpPr>
                <a:spLocks noRot="1" noChangeAspect="1" noMove="1" noResize="1" noEditPoints="1" noAdjustHandles="1" noChangeArrowheads="1" noChangeShapeType="1" noTextEdit="1"/>
              </p:cNvSpPr>
              <p:nvPr/>
            </p:nvSpPr>
            <p:spPr>
              <a:xfrm>
                <a:off x="722376" y="972000"/>
                <a:ext cx="10753344" cy="1355979"/>
              </a:xfrm>
              <a:prstGeom prst="rect">
                <a:avLst/>
              </a:prstGeom>
              <a:blipFill rotWithShape="1">
                <a:blip r:embed="rId1"/>
                <a:stretch>
                  <a:fillRect l="-4" t="-33" r="-402" b="-39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106_1#2d843d4c1?pid=082111c2d&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（2）进行植物组织培养前要对狼爪瓦松植株甲幼嫩的叶进行消毒处理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，所用的试剂为体积分数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70</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的酒精和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。②③过程需要使用的植物激素主要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它们的浓度、比例等都会影响植物细胞的发育方向。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②③过程中通常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需要光照的是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填序号）过程。</a:t>
                </a:r>
                <a:endParaRPr lang="en-US" altLang="zh-CN" sz="2000" dirty="0">
                  <a:solidFill>
                    <a:srgbClr val="000000"/>
                  </a:solidFill>
                </a:endParaRPr>
              </a:p>
            </p:txBody>
          </p:sp>
        </mc:Choice>
        <mc:Fallback>
          <p:sp>
            <p:nvSpPr>
              <p:cNvPr id="2" name="QB_6_BD.106_1#2d843d4c1?pid=082111c2d&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402" b="-258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107_1#2d843d4c1.blank?pid=082111c2d&amp;color=0,0,0&amp;vpa=38&amp;vtp=1&amp;bbb=1"/>
              <p:cNvSpPr/>
              <p:nvPr/>
            </p:nvSpPr>
            <p:spPr>
              <a:xfrm>
                <a:off x="2509901" y="1472887"/>
                <a:ext cx="4625975" cy="303784"/>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（质量分数为</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𝟓</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左右的）次氯酸钠溶液</a:t>
                </a:r>
                <a:endParaRPr lang="en-US" altLang="zh-CN" sz="2000" dirty="0">
                  <a:solidFill>
                    <a:srgbClr val="00B050"/>
                  </a:solidFill>
                </a:endParaRPr>
              </a:p>
            </p:txBody>
          </p:sp>
        </mc:Choice>
        <mc:Fallback>
          <p:sp>
            <p:nvSpPr>
              <p:cNvPr id="3" name="QB_6_AN.107_1#2d843d4c1.blank?pid=082111c2d&amp;color=0,0,0&amp;vpa=38&amp;vtp=1&amp;bbb=1"/>
              <p:cNvSpPr>
                <a:spLocks noRot="1" noChangeAspect="1" noMove="1" noResize="1" noEditPoints="1" noAdjustHandles="1" noChangeArrowheads="1" noChangeShapeType="1" noTextEdit="1"/>
              </p:cNvSpPr>
              <p:nvPr/>
            </p:nvSpPr>
            <p:spPr>
              <a:xfrm>
                <a:off x="2509901" y="1472887"/>
                <a:ext cx="4625975" cy="303784"/>
              </a:xfrm>
              <a:prstGeom prst="rect">
                <a:avLst/>
              </a:prstGeom>
              <a:blipFill rotWithShape="1">
                <a:blip r:embed="rId2"/>
                <a:stretch>
                  <a:fillRect l="-8" t="-3869" r="8" b="-4409"/>
                </a:stretch>
              </a:blipFill>
            </p:spPr>
            <p:txBody>
              <a:bodyPr/>
              <a:lstStyle/>
              <a:p>
                <a:r>
                  <a:rPr lang="zh-CN" altLang="en-US">
                    <a:noFill/>
                  </a:rPr>
                  <a:t> </a:t>
                </a:r>
              </a:p>
            </p:txBody>
          </p:sp>
        </mc:Fallback>
      </mc:AlternateContent>
      <p:sp>
        <p:nvSpPr>
          <p:cNvPr id="4" name="QB_6_AN.108_1#2d843d4c1.blank?pid=082111c2d&amp;color=0,0,0&amp;vpa=39&amp;vtp=1&amp;bbb=1"/>
          <p:cNvSpPr/>
          <p:nvPr/>
        </p:nvSpPr>
        <p:spPr>
          <a:xfrm>
            <a:off x="985901" y="1848300"/>
            <a:ext cx="247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生长素和细胞分裂素</a:t>
            </a:r>
            <a:endParaRPr lang="en-US" altLang="zh-CN" sz="2000" dirty="0">
              <a:solidFill>
                <a:srgbClr val="00B050"/>
              </a:solidFill>
            </a:endParaRPr>
          </a:p>
        </p:txBody>
      </p:sp>
      <p:sp>
        <p:nvSpPr>
          <p:cNvPr id="5" name="QB_6_AN.109_1#2d843d4c1.blank?pid=082111c2d&amp;color=0,0,0&amp;vpa=40&amp;vtp=1"/>
          <p:cNvSpPr/>
          <p:nvPr/>
        </p:nvSpPr>
        <p:spPr>
          <a:xfrm>
            <a:off x="2255901" y="2286450"/>
            <a:ext cx="438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③</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6_AS.110_1#2d843d4c1?vop=1&amp;pid=082111c2d&amp;color=0,0,0&amp;vtp=1&amp;bbb=1&amp;hb=1"/>
              <p:cNvSpPr/>
              <p:nvPr/>
            </p:nvSpPr>
            <p:spPr>
              <a:xfrm>
                <a:off x="722376" y="2739077"/>
                <a:ext cx="10753344" cy="1383729"/>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对外植体进行消毒所用的试剂是体积分数为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70</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的酒精和质量分数为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左右的次氯酸钠溶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。生长素和细胞分裂素的浓度、比例等都会影响植物组织培养中细胞的发育方向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。利用植物组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织培养技术获得植株时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，脱分化过程</a:t>
                </a:r>
                <a14:m>
                  <m:oMath xmlns:m="http://schemas.openxmlformats.org/officeDocument/2006/math">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(②)</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一般不需要光照，再分化过程</a:t>
                </a:r>
                <a14:m>
                  <m:oMath xmlns:m="http://schemas.openxmlformats.org/officeDocument/2006/math">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(③)</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需要光照。</a:t>
                </a:r>
                <a:endParaRPr lang="en-US" altLang="zh-CN" sz="2200" dirty="0">
                  <a:solidFill>
                    <a:srgbClr val="000000"/>
                  </a:solidFill>
                </a:endParaRPr>
              </a:p>
            </p:txBody>
          </p:sp>
        </mc:Choice>
        <mc:Fallback>
          <p:sp>
            <p:nvSpPr>
              <p:cNvPr id="6" name="QB_6_AS.110_1#2d843d4c1?vop=1&amp;pid=082111c2d&amp;color=0,0,0&amp;vtp=1&amp;bbb=1&amp;hb=1"/>
              <p:cNvSpPr>
                <a:spLocks noRot="1" noChangeAspect="1" noMove="1" noResize="1" noEditPoints="1" noAdjustHandles="1" noChangeArrowheads="1" noChangeShapeType="1" noTextEdit="1"/>
              </p:cNvSpPr>
              <p:nvPr/>
            </p:nvSpPr>
            <p:spPr>
              <a:xfrm>
                <a:off x="722376" y="2739077"/>
                <a:ext cx="10753344" cy="1383729"/>
              </a:xfrm>
              <a:prstGeom prst="rect">
                <a:avLst/>
              </a:prstGeom>
              <a:blipFill rotWithShape="1">
                <a:blip r:embed="rId3"/>
                <a:stretch>
                  <a:fillRect l="-4" t="-23" r="-856" b="-460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11_1#08c6ceff9?pid=082111c2d&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（3）黄酮类化合物是广泛分布于植物体内的次生代谢物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。某同学认为利用细胞产物的工厂化生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产黄酮类化合物主要是利用促进细胞生长的培养条件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来提高单个细胞中黄酮类化合物的含量，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你同意该同学的观点吗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并说明相应的理由：</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112_1#08c6ceff9.blank?pid=082111c2d&amp;color=0,0,0&amp;vpa=41&amp;vtp=1&amp;bbb=1&amp;hb=1"/>
          <p:cNvSpPr/>
          <p:nvPr/>
        </p:nvSpPr>
        <p:spPr>
          <a:xfrm>
            <a:off x="722377" y="1848300"/>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不同意</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。植物细胞中次生代谢物含量很低</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，利用</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细胞产物的工厂化生产黄酮类化合物主要是通过增加细胞数量来增加黄酮类化合物的产量</a:t>
            </a:r>
            <a:endParaRPr lang="en-US" altLang="zh-CN" sz="2000" dirty="0"/>
          </a:p>
        </p:txBody>
      </p:sp>
      <p:sp>
        <p:nvSpPr>
          <p:cNvPr id="4" name="QB_6_AS.113_1#08c6ceff9?vop=1&amp;pid=082111c2d&amp;color=0,0,0&amp;vtp=1&amp;bbb=1&amp;hb=1"/>
          <p:cNvSpPr/>
          <p:nvPr/>
        </p:nvSpPr>
        <p:spPr>
          <a:xfrm>
            <a:off x="722376" y="2836995"/>
            <a:ext cx="10753344" cy="1796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图中①表示外植体接种，②表示脱分化，③表示再分化，④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表示诱导愈伤组织产生突变体，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表示去除细胞壁获得原生质体，⑥表示植物细胞培养。</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不同意该同学的观点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。原因是黄酮类化合物属于植物的次生代谢物，在植物细胞中含量很低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用细胞产物的工厂化生产黄酮类化合物主要通过增加细胞数量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，从而增加黄酮类化合物的产量。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14_1#517cc259f?pid=5aea1a81c&amp;color=0,0,0&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[福建福州九校2025高二联考]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紫杉醇是目前常用的抗肿瘤药物之一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，目前在临床上已经广泛用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于乳腺癌等的治疗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，但其药源植物红豆杉十分稀缺，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植物细胞工程是生产紫杉醇的重要技术手段，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是解决紫杉醇药源紧缺问题的有效途径之一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。图1表示两条技术路线，其中①②③表示过程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O_5_BD.114_2#517cc259f?iti=4&amp;pid=5aea1a81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85616" y="2875603"/>
            <a:ext cx="4608576" cy="12344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5_BD.114_3#517cc259f?iti=4&amp;pid=5aea1a81c&amp;color=0,0,0&amp;vtp=1&amp;bbb=1"/>
          <p:cNvSpPr/>
          <p:nvPr/>
        </p:nvSpPr>
        <p:spPr>
          <a:xfrm>
            <a:off x="5859716" y="4237043"/>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5" name="QB_6_BD.115_1#8c64cd5a3?pid=517cc259f&amp;color=0,0,0&amp;vtp=1&amp;bbb=1"/>
          <p:cNvSpPr/>
          <p:nvPr/>
        </p:nvSpPr>
        <p:spPr>
          <a:xfrm>
            <a:off x="722376" y="4700212"/>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①一般</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填“需要”或“不需要”）光照，过程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6" name="QB_6_AN.116_1#8c64cd5a3.blank?pid=517cc259f&amp;color=0,0,0&amp;vpa=42&amp;vtp=1&amp;bbb=1"/>
          <p:cNvSpPr/>
          <p:nvPr/>
        </p:nvSpPr>
        <p:spPr>
          <a:xfrm>
            <a:off x="2659126" y="4662112"/>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不需要</a:t>
            </a:r>
            <a:endParaRPr lang="en-US" altLang="zh-CN" sz="2000" dirty="0"/>
          </a:p>
        </p:txBody>
      </p:sp>
      <p:sp>
        <p:nvSpPr>
          <p:cNvPr id="7" name="QB_6_AN.117_1#8c64cd5a3.blank?pid=517cc259f&amp;color=0,0,0&amp;vpa=43&amp;vtp=1&amp;bbb=1"/>
          <p:cNvSpPr/>
          <p:nvPr/>
        </p:nvSpPr>
        <p:spPr>
          <a:xfrm>
            <a:off x="8755126" y="4662112"/>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再分化</a:t>
            </a:r>
            <a:endParaRPr lang="en-US" altLang="zh-CN" sz="2000" dirty="0"/>
          </a:p>
        </p:txBody>
      </p:sp>
      <p:sp>
        <p:nvSpPr>
          <p:cNvPr id="8" name="QB_6_AS.118_1#8c64cd5a3?vop=1&amp;pid=517cc259f&amp;color=0,0,0&amp;vtp=1&amp;bbb=1"/>
          <p:cNvSpPr/>
          <p:nvPr/>
        </p:nvSpPr>
        <p:spPr>
          <a:xfrm>
            <a:off x="722376" y="514630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图1中过程①为脱分化过程，脱分化一般不需要光照。过程②为再分化过程。</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P spid="8"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19_1#35ddac8c5?pid=517cc259f&amp;color=0,0,0&amp;vtp=1&amp;bt=1&amp;bbb=1&amp;h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③需要</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酶处理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，欲利用植物细胞培养获得大量的紫杉醇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，应将红豆杉的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外植体培育到愈伤组织阶段，原因是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120_1#35ddac8c5.blank?pid=517cc259f&amp;color=0,0,0&amp;vpa=44&amp;vtp=1&amp;bbb=1"/>
          <p:cNvSpPr/>
          <p:nvPr/>
        </p:nvSpPr>
        <p:spPr>
          <a:xfrm>
            <a:off x="2151126" y="931164"/>
            <a:ext cx="196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纤维素酶和果胶</a:t>
            </a:r>
            <a:endParaRPr lang="en-US" altLang="zh-CN" sz="2000" dirty="0"/>
          </a:p>
        </p:txBody>
      </p:sp>
      <p:sp>
        <p:nvSpPr>
          <p:cNvPr id="4" name="QB_6_AN.121_1#35ddac8c5.blank?pid=517cc259f&amp;color=0,0,0&amp;vpa=45&amp;vtp=1&amp;bbb=1"/>
          <p:cNvSpPr/>
          <p:nvPr/>
        </p:nvSpPr>
        <p:spPr>
          <a:xfrm>
            <a:off x="4795901" y="1369314"/>
            <a:ext cx="5264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愈伤组织细胞既能大量增殖，又能产生紫杉醇</a:t>
            </a:r>
            <a:endParaRPr lang="en-US" altLang="zh-CN" sz="2000" dirty="0"/>
          </a:p>
        </p:txBody>
      </p:sp>
      <p:sp>
        <p:nvSpPr>
          <p:cNvPr id="5" name="QB_6_AS.122_1#35ddac8c5?vop=1&amp;pid=517cc259f&amp;color=0,0,0&amp;vtp=1&amp;bbb=1&amp;hb=1"/>
          <p:cNvSpPr/>
          <p:nvPr/>
        </p:nvSpPr>
        <p:spPr>
          <a:xfrm>
            <a:off x="722376" y="192036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植物细胞壁的主要成分是纤维素和果胶，根据酶的专一性可知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，分散植物细胞需要用纤维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素酶和果胶酶处理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。愈伤组织细胞分化程度低、分裂能力强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，且红豆杉的愈伤组织细胞能产生紫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杉醇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，故为获得大量紫杉醇，应将红豆杉的外植体培育到愈伤组织阶段。</a:t>
            </a:r>
            <a:endParaRPr lang="en-US" altLang="zh-CN" sz="2200" dirty="0"/>
          </a:p>
        </p:txBody>
      </p:sp>
      <p:sp>
        <p:nvSpPr>
          <p:cNvPr id="6" name="QB_6_BD.123_1#ddf3e349e?pid=517cc259f&amp;color=0,0,0&amp;vtp=1&amp;bbb=1&amp;hb=1"/>
          <p:cNvSpPr/>
          <p:nvPr/>
        </p:nvSpPr>
        <p:spPr>
          <a:xfrm>
            <a:off x="722376" y="3301746"/>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（3）技术路线2为优化悬浮细胞培养体系，最重要的条件是适宜的蔗糖浓度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，蔗糖浓度过低和过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高均不利于悬浮细胞的培养，原因是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7" name="QB_6_AN.124_1#ddf3e349e.blank?pid=517cc259f&amp;color=0,0,0&amp;vpa=46&amp;vtp=1&amp;bbb=1&amp;hb=1"/>
          <p:cNvSpPr/>
          <p:nvPr/>
        </p:nvSpPr>
        <p:spPr>
          <a:xfrm>
            <a:off x="722377" y="3720846"/>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蔗糖浓度过低不能给细胞提供足够的碳源，浓度过高可能</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会导致细胞失水死亡</a:t>
            </a:r>
            <a:endParaRPr lang="en-US" altLang="zh-CN" sz="2000" dirty="0"/>
          </a:p>
        </p:txBody>
      </p:sp>
      <p:sp>
        <p:nvSpPr>
          <p:cNvPr id="8" name="QB_6_AS.125_1#ddf3e349e?vop=1&amp;pid=517cc259f&amp;color=0,0,0&amp;vtp=1&amp;bbb=1&amp;hb=1"/>
          <p:cNvSpPr/>
          <p:nvPr/>
        </p:nvSpPr>
        <p:spPr>
          <a:xfrm>
            <a:off x="722376" y="4703572"/>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蔗糖浓度过低不能给细胞提供足够的碳源，浓度过高可能会造成细胞失水死亡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，故蔗糖浓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度过低和过高均不利于悬浮细胞的培养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1" end="1"/>
                                            </p:txEl>
                                          </p:spTgt>
                                        </p:tgtEl>
                                        <p:attrNameLst>
                                          <p:attrName>style.visibility</p:attrName>
                                        </p:attrNameLst>
                                      </p:cBhvr>
                                      <p:to>
                                        <p:strVal val="visible"/>
                                      </p:to>
                                    </p:set>
                                    <p:animEffect transition="in" filter="fade">
                                      <p:cBhvr>
                                        <p:cTn id="43" dur="500"/>
                                        <p:tgtEl>
                                          <p:spTgt spid="7">
                                            <p:txEl>
                                              <p:pRg st="1" end="1"/>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8">
                                            <p:bg/>
                                          </p:spTgt>
                                        </p:tgtEl>
                                        <p:attrNameLst>
                                          <p:attrName>style.visibility</p:attrName>
                                        </p:attrNameLst>
                                      </p:cBhvr>
                                      <p:to>
                                        <p:strVal val="visible"/>
                                      </p:to>
                                    </p:set>
                                    <p:animEffect transition="in" filter="fade">
                                      <p:cBhvr>
                                        <p:cTn id="48" dur="500"/>
                                        <p:tgtEl>
                                          <p:spTgt spid="8">
                                            <p:bg/>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Effect transition="in" filter="fade">
                                      <p:cBhvr>
                                        <p:cTn id="51" dur="500"/>
                                        <p:tgtEl>
                                          <p:spTgt spid="8">
                                            <p:txEl>
                                              <p:pRg st="0" end="0"/>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txEl>
                                              <p:pRg st="1" end="1"/>
                                            </p:txEl>
                                          </p:spTgt>
                                        </p:tgtEl>
                                        <p:attrNameLst>
                                          <p:attrName>style.visibility</p:attrName>
                                        </p:attrNameLst>
                                      </p:cBhvr>
                                      <p:to>
                                        <p:strVal val="visible"/>
                                      </p:to>
                                    </p:set>
                                    <p:animEffect transition="in" filter="fade">
                                      <p:cBhvr>
                                        <p:cTn id="54"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4_1#0d3e6f01d?vop=1&amp;pid=2aac9beb6&amp;color=0,0,0&amp;vtp=1&amp;bt=1&amp;bbb=1&amp;hb=1"/>
              <p:cNvSpPr/>
              <p:nvPr/>
            </p:nvSpPr>
            <p:spPr>
              <a:xfrm>
                <a:off x="722376" y="972000"/>
                <a:ext cx="10753344" cy="3650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细胞的全能性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1）概念：细胞的全能性是指细胞经分裂和分化后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，仍然具有产生完整生物体或分化成其他各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种细胞的潜能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2）细胞具有全能性的原因：细胞含有本物种全套的遗传信息。</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3）细胞全能性的大小：受精卵</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干细胞</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生殖细胞</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体细胞。分化程度越高的细胞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能性通常越小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4）高度分化的植物细胞表现出全能性的条件：离体、适宜的营养条件、适宜的环境条件。</a:t>
                </a:r>
                <a:endParaRPr lang="en-US" altLang="zh-CN" sz="2000" dirty="0"/>
              </a:p>
            </p:txBody>
          </p:sp>
        </mc:Choice>
        <mc:Fallback>
          <p:sp>
            <p:nvSpPr>
              <p:cNvPr id="2" name="QC_6_EX.4_1#0d3e6f01d?vop=1&amp;pid=2aac9beb6&amp;color=0,0,0&amp;vtp=1&amp;bt=1&amp;bbb=1&amp;hb=1"/>
              <p:cNvSpPr>
                <a:spLocks noRot="1" noChangeAspect="1" noMove="1" noResize="1" noEditPoints="1" noAdjustHandles="1" noChangeArrowheads="1" noChangeShapeType="1" noTextEdit="1"/>
              </p:cNvSpPr>
              <p:nvPr/>
            </p:nvSpPr>
            <p:spPr>
              <a:xfrm>
                <a:off x="722376" y="972000"/>
                <a:ext cx="10753344" cy="3650234"/>
              </a:xfrm>
              <a:prstGeom prst="rect">
                <a:avLst/>
              </a:prstGeom>
              <a:blipFill rotWithShape="1">
                <a:blip r:embed="rId1"/>
                <a:stretch>
                  <a:fillRect l="-4" t="-12" b="-123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B_6_BD.126_1#70f09eb27?iti=5&amp;htil=9&amp;pid=517cc259f&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324344" y="1054296"/>
            <a:ext cx="4123944" cy="253288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B_6_BD.126_2#70f09eb27?iti=5&amp;htil=9&amp;pid=517cc259f&amp;color=0,0,0&amp;vtp=1&amp;bbb=1"/>
          <p:cNvSpPr/>
          <p:nvPr/>
        </p:nvSpPr>
        <p:spPr>
          <a:xfrm>
            <a:off x="9156128" y="3714184"/>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
        <p:nvSpPr>
          <p:cNvPr id="4" name="QB_6_BD.126_3#70f09eb27?htil=9&amp;pid=517cc259f&amp;color=0,0,0&amp;vtp=1&amp;bt=1&amp;bbb=1&amp;hb=1&amp;hs=1"/>
          <p:cNvSpPr/>
          <p:nvPr/>
        </p:nvSpPr>
        <p:spPr>
          <a:xfrm>
            <a:off x="722376" y="972000"/>
            <a:ext cx="6492240" cy="3129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（4）早期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，人们普遍认为紫杉醇是通过抑制癌细胞的分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裂来发挥抗癌作用的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。为探究紫杉醇的作用机制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员进行了一项临床试验，用标准剂量的紫杉醇对乳腺癌患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者进行治疗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，观测患者乳腺癌细胞的分裂情况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2。图示结果</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填“支持”或“不支持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早期认知的紫杉醇抗癌机理，理由是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B_6_AN.127_1#70f09eb27.blank?pid=517cc259f&amp;color=0,0,0&amp;vpa=47&amp;vtp=1&amp;bbb=1"/>
          <p:cNvSpPr/>
          <p:nvPr/>
        </p:nvSpPr>
        <p:spPr>
          <a:xfrm>
            <a:off x="2151126" y="2762700"/>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不支持</a:t>
            </a:r>
            <a:endParaRPr lang="en-US" altLang="zh-CN" sz="2000" dirty="0"/>
          </a:p>
        </p:txBody>
      </p:sp>
      <p:sp>
        <p:nvSpPr>
          <p:cNvPr id="6" name="QB_6_AN.128_1#70f09eb27.blank?pid=517cc259f&amp;color=0,0,0&amp;vpa=48&amp;vtp=1&amp;bbb=1&amp;hb=1"/>
          <p:cNvSpPr/>
          <p:nvPr/>
        </p:nvSpPr>
        <p:spPr>
          <a:xfrm>
            <a:off x="722376" y="3219900"/>
            <a:ext cx="6492240"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紫杉醇处理组的患</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者细胞的有丝分裂指数高于对照组</a:t>
            </a:r>
            <a:endParaRPr lang="en-US" altLang="zh-CN" sz="2000" dirty="0"/>
          </a:p>
        </p:txBody>
      </p:sp>
      <p:sp>
        <p:nvSpPr>
          <p:cNvPr id="7" name="QB_6_AS.129_1#70f09eb27?vop=1&amp;pid=517cc259f&amp;color=0,0,0&amp;vtp=1&amp;bbb=1&amp;hb=1&amp;hs=1"/>
          <p:cNvSpPr/>
          <p:nvPr/>
        </p:nvSpPr>
        <p:spPr>
          <a:xfrm>
            <a:off x="722376" y="4205039"/>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由图2可知，紫杉醇处理组的患者细胞有丝分裂指数高于对照组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，说明紫杉醇并未抑制细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胞的分裂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，以上实验结果不支持紫杉醇通过抑制癌细胞分裂来发挥抗癌作用。</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fade">
                                      <p:cBhvr>
                                        <p:cTn id="26" dur="500"/>
                                        <p:tgtEl>
                                          <p:spTgt spid="7">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1" end="1"/>
                                            </p:txEl>
                                          </p:spTgt>
                                        </p:tgtEl>
                                        <p:attrNameLst>
                                          <p:attrName>style.visibility</p:attrName>
                                        </p:attrNameLst>
                                      </p:cBhvr>
                                      <p:to>
                                        <p:strVal val="visible"/>
                                      </p:to>
                                    </p:set>
                                    <p:animEffect transition="in" filter="fade">
                                      <p:cBhvr>
                                        <p:cTn id="32"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130_1#4fb5d1883?pid=517cc259f&amp;color=0,0,0&amp;vtp=1&amp;bt=1&amp;bbb=1&amp;hb=1"/>
              <p:cNvSpPr/>
              <p:nvPr/>
            </p:nvSpPr>
            <p:spPr>
              <a:xfrm>
                <a:off x="722376" y="972000"/>
                <a:ext cx="10753344" cy="3487928"/>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（5）实验还发现，紫杉醇能诱导细胞分裂中多极纺锤体（多极纺锤体会引起多极分裂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，多极分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裂容易导致子细胞死亡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）的形成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。为了进一步证实癌细胞对紫杉醇敏感性增强确实是由多极纺锤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体的增加引起的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，研究人员设计了三组实验：</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：乳腺癌细胞悬液</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紫杉醇</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：乳腺癌细胞悬液</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紫杉醇</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CW</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069</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（在有丝分裂后期能增加多极纺锤体）</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：乳腺癌细胞悬液</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紫杉醇</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逆转素（在有丝分裂后期能减少多极纺锤体）</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适宜条件下培养一段时间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，检测每组中多极纺锤体癌细胞比例及癌细胞的死亡率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。预期实验结果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130_1#4fb5d1883?pid=517cc259f&amp;color=0,0,0&amp;vtp=1&amp;bt=1&amp;bbb=1&amp;hb=1"/>
              <p:cNvSpPr>
                <a:spLocks noRot="1" noChangeAspect="1" noMove="1" noResize="1" noEditPoints="1" noAdjustHandles="1" noChangeArrowheads="1" noChangeShapeType="1" noTextEdit="1"/>
              </p:cNvSpPr>
              <p:nvPr/>
            </p:nvSpPr>
            <p:spPr>
              <a:xfrm>
                <a:off x="722376" y="972000"/>
                <a:ext cx="10753344" cy="3487928"/>
              </a:xfrm>
              <a:prstGeom prst="rect">
                <a:avLst/>
              </a:prstGeom>
              <a:blipFill rotWithShape="1">
                <a:blip r:embed="rId1"/>
                <a:stretch>
                  <a:fillRect l="-4" t="-13" r="-402" b="-1211"/>
                </a:stretch>
              </a:blipFill>
            </p:spPr>
            <p:txBody>
              <a:bodyPr/>
              <a:lstStyle/>
              <a:p>
                <a:r>
                  <a:rPr lang="zh-CN" altLang="en-US">
                    <a:noFill/>
                  </a:rPr>
                  <a:t> </a:t>
                </a:r>
              </a:p>
            </p:txBody>
          </p:sp>
        </mc:Fallback>
      </mc:AlternateContent>
      <p:sp>
        <p:nvSpPr>
          <p:cNvPr id="3" name="QB_6_AN.131_1#4fb5d1883.blank?pid=517cc259f&amp;color=0,0,0&amp;vpa=49&amp;vtp=1&amp;bbb=1"/>
          <p:cNvSpPr/>
          <p:nvPr/>
        </p:nvSpPr>
        <p:spPr>
          <a:xfrm>
            <a:off x="985901" y="4032827"/>
            <a:ext cx="8820150" cy="379984"/>
          </a:xfrm>
          <a:prstGeom prst="rect">
            <a:avLst/>
          </a:prstGeom>
          <a:noFill/>
        </p:spPr>
        <p:txBody>
          <a:bodyPr wrap="none" lIns="0" tIns="0" rIns="0" bIns="0" rtlCol="0" anchor="t"/>
          <a:lstStyle/>
          <a:p>
            <a:pPr algn="ctr" latinLnBrk="1">
              <a:lnSpc>
                <a:spcPts val="33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与甲组相比，乙组多极纺锤体癌细胞比例及癌细胞的死亡率增加，而丙组下降</a:t>
            </a:r>
            <a:endParaRPr lang="en-US" altLang="zh-CN" sz="2000" dirty="0"/>
          </a:p>
        </p:txBody>
      </p:sp>
      <p:sp>
        <p:nvSpPr>
          <p:cNvPr id="4" name="QB_6_AS.132_1#4fb5d1883?vop=1&amp;pid=517cc259f&amp;color=0,0,0&amp;vtp=1&amp;bbb=1&amp;hb=1"/>
          <p:cNvSpPr/>
          <p:nvPr/>
        </p:nvSpPr>
        <p:spPr>
          <a:xfrm>
            <a:off x="722376" y="4512252"/>
            <a:ext cx="10753344" cy="1713484"/>
          </a:xfrm>
          <a:prstGeom prst="rect">
            <a:avLst/>
          </a:prstGeom>
          <a:noFill/>
        </p:spPr>
        <p:txBody>
          <a:bodyPr wrap="none" lIns="0" tIns="0" rIns="0" bIns="0" rtlCol="0" anchor="t"/>
          <a:lstStyle/>
          <a:p>
            <a:pPr algn="l" latinLnBrk="1">
              <a:lnSpc>
                <a:spcPts val="35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为了进一步证实癌细胞对紫杉醇敏感性增强确实是由多极纺锤体的增加引起的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，设计了三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组实验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，实验的自变量为添加物质的种类，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因变量为多极纺锤体癌细胞比例及癌细胞的死亡率，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该实验为验证性实验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，预期实验结果是与甲组相比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，乙组多极纺锤体癌细胞比例及癌细胞的死亡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率增加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，而丙组下降。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_1#2aeb3405e?pid=db3e4563e&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[湖北武汉部分重点高中2024高二联考]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为探究矮牵牛原生质体的培养条件和植株再生能力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研究小组的实验过程如图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_1#2aeb3405e.bracket?pid=db3e4563e&amp;color=0,0,0&amp;vpa=2&amp;vtp=1"/>
          <p:cNvSpPr/>
          <p:nvPr/>
        </p:nvSpPr>
        <p:spPr>
          <a:xfrm>
            <a:off x="6002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6_BD.5_2#2aeb3405e?htil=1&amp;pid=db3e4563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175392" y="1951677"/>
            <a:ext cx="5239512" cy="18745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6_BD.5_3#2aeb3405e.choices?htil=1&amp;pid=db3e4563e&amp;color=0,0,0&amp;vtp=1&amp;bbb=1&amp;hb=1"/>
          <p:cNvSpPr/>
          <p:nvPr/>
        </p:nvSpPr>
        <p:spPr>
          <a:xfrm>
            <a:off x="722376" y="1876874"/>
            <a:ext cx="5376672" cy="2710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A.过程①获得的原生质体由细胞膜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、液泡膜以及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这两层膜之间的细胞质组成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.获取的原生质体不宜悬浮在低渗溶液中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止其吸水涨破</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.过程②需提高生长素的比例以促进芽的分化</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.过程③需用秋水仙素处理诱导细胞壁再生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_1#2aeb3405e?vop=1&amp;pid=db3e4563e&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原生质层是由细胞膜、液泡膜以及这两层膜之间的细胞质组成，过程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①获得的原生质体是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植物细胞去除了细胞壁后的结构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，A错误；获取的原生质体不宜悬浮在低渗溶液中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，以防止其吸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水涨破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，B正确；过程②为诱导芽分化，需要适当提高细胞分裂素的比例，C错误；过程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③表示诱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导根的分化形成幼苗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，在此之前细胞壁已经形成，且秋水仙素不能诱导细胞壁再生，D错误。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8_1#a47399ba8?pid=db3e4563e&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[辽宁鞍山2025高二期末]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甜叶菊为多年生菊科草本植物，所含甜菊苷的甜度是蔗糖的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300倍左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，现在使用的甜菊苷，就是以甜叶菊的外植体为原料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，运用如下现代生物技术提取而成的一种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纯天然的热量低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、甜度高的新型高档甜味剂。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C_6_BD.8_2#a47399ba8?pid=db3e4563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078224" y="2408877"/>
            <a:ext cx="4023360" cy="5303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AN.9_1#a47399ba8.bracket?pid=db3e4563e&amp;color=0,0,0&amp;vpa=3&amp;vtp=1"/>
          <p:cNvSpPr/>
          <p:nvPr/>
        </p:nvSpPr>
        <p:spPr>
          <a:xfrm>
            <a:off x="8034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C_6_BD.8_3#a47399ba8.choices?pid=db3e4563e&amp;color=0,0,0&amp;vtp=1&amp;bbb=1"/>
          <p:cNvSpPr/>
          <p:nvPr/>
        </p:nvSpPr>
        <p:spPr>
          <a:xfrm>
            <a:off x="722376" y="30692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A.植物组织培养过程中，决定其生长发育方向的关键激素是赤霉素和细胞分裂素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.外植体消毒时，采用酒精消毒并冲洗后，用次氯酸钠溶液再次消毒并冲洗</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.过程①需要给予适宜光照，而过程②不需要</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.通过植物组织培养快速繁殖甜叶菊植株依据的原理是有丝分裂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13607</Words>
  <Application>WPS 演示</Application>
  <PresentationFormat>宽屏</PresentationFormat>
  <Paragraphs>652</Paragraphs>
  <Slides>62</Slides>
  <Notes>62</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62</vt:i4>
      </vt:variant>
    </vt:vector>
  </HeadingPairs>
  <TitlesOfParts>
    <vt:vector size="85"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Cambria Math</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丁密</cp:lastModifiedBy>
  <cp:revision>4</cp:revision>
  <dcterms:created xsi:type="dcterms:W3CDTF">2025-10-21T12:46:00Z</dcterms:created>
  <dcterms:modified xsi:type="dcterms:W3CDTF">2025-10-22T08:40:54Z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D6B6298F0F454FE5B95774594F333B1E_12</vt:lpwstr>
  </property>
  <property fmtid="{D5CDD505-2E9C-101B-9397-08002B2CF9AE}" pid="3" name="KSOProductBuildVer">
    <vt:lpwstr>2052-12.1.0.23125</vt:lpwstr>
  </property>
</Properties>
</file>